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38"/>
  </p:notesMasterIdLst>
  <p:handoutMasterIdLst>
    <p:handoutMasterId r:id="rId39"/>
  </p:handoutMasterIdLst>
  <p:sldIdLst>
    <p:sldId id="425" r:id="rId3"/>
    <p:sldId id="1153" r:id="rId4"/>
    <p:sldId id="278" r:id="rId5"/>
    <p:sldId id="275" r:id="rId6"/>
    <p:sldId id="303" r:id="rId7"/>
    <p:sldId id="1154" r:id="rId8"/>
    <p:sldId id="397" r:id="rId9"/>
    <p:sldId id="538" r:id="rId10"/>
    <p:sldId id="348" r:id="rId11"/>
    <p:sldId id="258" r:id="rId12"/>
    <p:sldId id="510" r:id="rId13"/>
    <p:sldId id="511" r:id="rId14"/>
    <p:sldId id="343" r:id="rId15"/>
    <p:sldId id="351" r:id="rId16"/>
    <p:sldId id="398" r:id="rId17"/>
    <p:sldId id="512" r:id="rId18"/>
    <p:sldId id="354" r:id="rId19"/>
    <p:sldId id="356" r:id="rId20"/>
    <p:sldId id="401" r:id="rId21"/>
    <p:sldId id="402" r:id="rId22"/>
    <p:sldId id="514" r:id="rId23"/>
    <p:sldId id="515" r:id="rId24"/>
    <p:sldId id="569" r:id="rId25"/>
    <p:sldId id="517" r:id="rId26"/>
    <p:sldId id="516" r:id="rId27"/>
    <p:sldId id="513" r:id="rId28"/>
    <p:sldId id="403" r:id="rId29"/>
    <p:sldId id="404" r:id="rId30"/>
    <p:sldId id="518" r:id="rId31"/>
    <p:sldId id="519" r:id="rId32"/>
    <p:sldId id="405" r:id="rId33"/>
    <p:sldId id="406" r:id="rId34"/>
    <p:sldId id="521" r:id="rId35"/>
    <p:sldId id="376" r:id="rId36"/>
    <p:sldId id="400" r:id="rId3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BFE1"/>
    <a:srgbClr val="3BBDE1"/>
    <a:srgbClr val="34BBE0"/>
    <a:srgbClr val="2DB9DF"/>
    <a:srgbClr val="43C1E2"/>
    <a:srgbClr val="10AADB"/>
    <a:srgbClr val="6A8ED0"/>
    <a:srgbClr val="7C9CD6"/>
    <a:srgbClr val="8DA9DB"/>
    <a:srgbClr val="A5B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2" autoAdjust="0"/>
    <p:restoredTop sz="95139" autoAdjust="0"/>
  </p:normalViewPr>
  <p:slideViewPr>
    <p:cSldViewPr snapToGrid="0">
      <p:cViewPr>
        <p:scale>
          <a:sx n="75" d="100"/>
          <a:sy n="75" d="100"/>
        </p:scale>
        <p:origin x="1248" y="6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36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682" y="-84"/>
      </p:cViewPr>
      <p:guideLst>
        <p:guide orient="horz" pos="2880"/>
        <p:guide pos="2160"/>
      </p:guideLst>
    </p:cSldViewPr>
  </p:notesViewPr>
  <p:gridSpacing cx="72003" cy="7200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18F53-036D-42D9-89B6-3327261F1ED8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FE77F-D0C7-470C-AF9A-B00186779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02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fld id="{5B0FBECB-D1BF-4B92-B178-AA60E3B9FE43}" type="datetime1">
              <a:rPr lang="zh-CN" altLang="en-US"/>
              <a:t>2021/4/5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单击此处编辑母版文本样式</a:t>
            </a:r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第二级</a:t>
            </a:r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第三级</a:t>
            </a:r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第四级</a:t>
            </a:r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sz="1200"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fld id="{6BC31853-57FE-4155-A74E-EBB727E004B5}" type="slidenum">
              <a:rPr lang="zh-CN" altLang="en-US"/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4163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7451159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56379" y="921939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1856" y="2182547"/>
            <a:ext cx="297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  <p:sp>
        <p:nvSpPr>
          <p:cNvPr id="17" name="圆角矩形 16"/>
          <p:cNvSpPr/>
          <p:nvPr userDrawn="1"/>
        </p:nvSpPr>
        <p:spPr>
          <a:xfrm rot="10800000" flipV="1">
            <a:off x="695621" y="5695950"/>
            <a:ext cx="2850653" cy="611653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-92075" y="5765944"/>
            <a:ext cx="4549775" cy="4951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9525" y="-4534"/>
            <a:ext cx="12217398" cy="6857999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5874" y="-119287"/>
            <a:ext cx="2114352" cy="1286328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204912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010783" y="546001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420358" y="546001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010783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625145" y="848819"/>
              <a:ext cx="606880" cy="61485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540488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0439" y="-75035"/>
            <a:ext cx="704850" cy="15327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2156462" y="190422"/>
            <a:ext cx="3962400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162700" y="765847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输入文本输入</a:t>
            </a:r>
          </a:p>
        </p:txBody>
      </p:sp>
      <p:sp>
        <p:nvSpPr>
          <p:cNvPr id="25" name="矩形 24"/>
          <p:cNvSpPr/>
          <p:nvPr userDrawn="1"/>
        </p:nvSpPr>
        <p:spPr>
          <a:xfrm>
            <a:off x="6800850" y="252859"/>
            <a:ext cx="5416547" cy="7504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1B0E9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 97"/>
          <p:cNvGrpSpPr/>
          <p:nvPr userDrawn="1"/>
        </p:nvGrpSpPr>
        <p:grpSpPr>
          <a:xfrm>
            <a:off x="8814189" y="329060"/>
            <a:ext cx="3441689" cy="573186"/>
            <a:chOff x="9284089" y="252855"/>
            <a:chExt cx="2907908" cy="484289"/>
          </a:xfrm>
        </p:grpSpPr>
        <p:grpSp>
          <p:nvGrpSpPr>
            <p:cNvPr id="27" name="组 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29" name="组 1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898D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898D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2" y="220271"/>
                <a:chExt cx="1284096" cy="1266241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1537849" y="211344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898D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Freeform 96"/>
                <p:cNvSpPr/>
                <p:nvPr/>
              </p:nvSpPr>
              <p:spPr bwMode="auto">
                <a:xfrm>
                  <a:off x="1804149" y="499515"/>
                  <a:ext cx="733646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28" name="文本框 99"/>
            <p:cNvSpPr txBox="1"/>
            <p:nvPr/>
          </p:nvSpPr>
          <p:spPr>
            <a:xfrm>
              <a:off x="9284089" y="252855"/>
              <a:ext cx="2170011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40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6963012" y="332859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输入副标题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4163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2950140" y="346514"/>
            <a:ext cx="6816159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 err="1"/>
              <a:t>OpenStack</a:t>
            </a:r>
            <a:r>
              <a:rPr lang="zh-CN" altLang="en-US" dirty="0"/>
              <a:t>项目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56379" y="921939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任务实现</a:t>
            </a:r>
          </a:p>
        </p:txBody>
      </p:sp>
      <p:sp>
        <p:nvSpPr>
          <p:cNvPr id="39" name="圆角矩形 38"/>
          <p:cNvSpPr/>
          <p:nvPr userDrawn="1"/>
        </p:nvSpPr>
        <p:spPr>
          <a:xfrm>
            <a:off x="-304800" y="1844435"/>
            <a:ext cx="11168739" cy="4628936"/>
          </a:xfrm>
          <a:prstGeom prst="roundRect">
            <a:avLst>
              <a:gd name="adj" fmla="val 0"/>
            </a:avLst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 userDrawn="1"/>
        </p:nvSpPr>
        <p:spPr>
          <a:xfrm>
            <a:off x="-304800" y="1679335"/>
            <a:ext cx="11168739" cy="4628936"/>
          </a:xfrm>
          <a:prstGeom prst="roundRect">
            <a:avLst>
              <a:gd name="adj" fmla="val 0"/>
            </a:avLst>
          </a:prstGeom>
          <a:solidFill>
            <a:srgbClr val="7FC3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 userDrawn="1"/>
        </p:nvSpPr>
        <p:spPr>
          <a:xfrm rot="16200000" flipV="1">
            <a:off x="11799416" y="4424056"/>
            <a:ext cx="770655" cy="769253"/>
          </a:xfrm>
          <a:prstGeom prst="roundRect">
            <a:avLst>
              <a:gd name="adj" fmla="val 5039"/>
            </a:avLst>
          </a:prstGeom>
          <a:solidFill>
            <a:srgbClr val="7FC3E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 userDrawn="1"/>
        </p:nvSpPr>
        <p:spPr>
          <a:xfrm rot="16200000" flipV="1">
            <a:off x="11799416" y="5324189"/>
            <a:ext cx="770655" cy="769253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 userDrawn="1"/>
        </p:nvSpPr>
        <p:spPr>
          <a:xfrm rot="16200000" flipV="1">
            <a:off x="11799414" y="2656672"/>
            <a:ext cx="770655" cy="769257"/>
          </a:xfrm>
          <a:prstGeom prst="roundRect">
            <a:avLst>
              <a:gd name="adj" fmla="val 5039"/>
            </a:avLst>
          </a:prstGeom>
          <a:solidFill>
            <a:srgbClr val="7FC3E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 userDrawn="1"/>
        </p:nvSpPr>
        <p:spPr>
          <a:xfrm rot="16200000" flipV="1">
            <a:off x="11799414" y="3556806"/>
            <a:ext cx="770655" cy="769257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 userDrawn="1"/>
        </p:nvSpPr>
        <p:spPr>
          <a:xfrm rot="16200000" flipV="1">
            <a:off x="11799416" y="1736152"/>
            <a:ext cx="770655" cy="769257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46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10595426" y="1609725"/>
            <a:ext cx="653596" cy="5248275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1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 bwMode="auto">
          <a:xfrm>
            <a:off x="0" y="-124529"/>
            <a:ext cx="12192000" cy="6982529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813050" y="2298700"/>
            <a:ext cx="5994400" cy="3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8807449" y="4378592"/>
            <a:ext cx="1155701" cy="1044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963149" y="3334284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8820147" y="2289976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7600944" y="1245668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657348" y="4378592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657347" y="3334284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4379409" y="2501900"/>
            <a:ext cx="2861681" cy="20487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1" lang="zh-CN" altLang="en-US" sz="6600" b="1" dirty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</a:rPr>
              <a:t> </a:t>
            </a:r>
            <a:endParaRPr kumimoji="1"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YOU!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21" name="矩形 20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C0000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6" y="-20538"/>
            <a:ext cx="12208675" cy="37565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3863"/>
            <a:ext cx="10515600" cy="798513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79715"/>
            <a:ext cx="10515600" cy="519883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ctr"/>
          <a:lstStyle>
            <a:lvl1pPr algn="ct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423388"/>
            <a:ext cx="10363200" cy="15001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>
                <a:solidFill>
                  <a:srgbClr val="C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64" y="6525170"/>
            <a:ext cx="1224136" cy="3328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3863"/>
            <a:ext cx="10515600" cy="7985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120775"/>
            <a:ext cx="5181600" cy="5057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120775"/>
            <a:ext cx="5181600" cy="5057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3863"/>
            <a:ext cx="10515600" cy="7985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gradFill>
          <a:gsLst>
            <a:gs pos="83000">
              <a:srgbClr val="E6E3DE"/>
            </a:gs>
            <a:gs pos="20000">
              <a:srgbClr val="F7F4ED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281" y="1308606"/>
            <a:ext cx="6858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965734" y="-2076852"/>
            <a:ext cx="6858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3863"/>
            <a:ext cx="10515600" cy="7985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979715"/>
            <a:ext cx="10515600" cy="51988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50800"/>
            <a:ext cx="2628900" cy="61277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50800"/>
            <a:ext cx="7734300" cy="6127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985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38200" y="1120775"/>
            <a:ext cx="10515600" cy="50577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sz="4800">
                <a:solidFill>
                  <a:srgbClr val="C0000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6" y="-20538"/>
            <a:ext cx="12208675" cy="37565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ctr"/>
          <a:lstStyle>
            <a:lvl1pPr algn="ct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423388"/>
            <a:ext cx="10363200" cy="1500187"/>
          </a:xfrm>
        </p:spPr>
        <p:txBody>
          <a:bodyPr anchor="ctr"/>
          <a:lstStyle>
            <a:lvl1pPr marL="0" indent="0" algn="ctr">
              <a:buNone/>
              <a:defRPr sz="4800">
                <a:solidFill>
                  <a:srgbClr val="C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64" y="6525170"/>
            <a:ext cx="1224136" cy="3328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120775"/>
            <a:ext cx="5181600" cy="5057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120775"/>
            <a:ext cx="5181600" cy="5057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2883" r="22379" b="21121"/>
          <a:stretch>
            <a:fillRect/>
          </a:stretch>
        </p:blipFill>
        <p:spPr>
          <a:xfrm>
            <a:off x="5025196" y="487089"/>
            <a:ext cx="6961936" cy="5837648"/>
          </a:xfrm>
          <a:prstGeom prst="rect">
            <a:avLst/>
          </a:prstGeom>
          <a:gradFill>
            <a:gsLst>
              <a:gs pos="0">
                <a:schemeClr val="accent4">
                  <a:shade val="51000"/>
                  <a:satMod val="130000"/>
                  <a:alpha val="20000"/>
                </a:schemeClr>
              </a:gs>
              <a:gs pos="80000">
                <a:schemeClr val="accent4">
                  <a:shade val="93000"/>
                  <a:satMod val="130000"/>
                  <a:alpha val="20000"/>
                </a:schemeClr>
              </a:gs>
              <a:gs pos="100000">
                <a:schemeClr val="accent4">
                  <a:shade val="94000"/>
                  <a:satMod val="135000"/>
                  <a:alpha val="20000"/>
                </a:schemeClr>
              </a:gs>
            </a:gsLst>
            <a:lin ang="16200000" scaled="0"/>
          </a:gradFill>
          <a:effectLst>
            <a:glow>
              <a:schemeClr val="accent1"/>
            </a:glow>
            <a:outerShdw sx="1000" sy="1000" algn="ctr" rotWithShape="0">
              <a:srgbClr val="000000"/>
            </a:outerShdw>
            <a:softEdge rad="635000"/>
          </a:effectLst>
        </p:spPr>
      </p:pic>
      <p:grpSp>
        <p:nvGrpSpPr>
          <p:cNvPr id="2" name="组合 3"/>
          <p:cNvGrpSpPr/>
          <p:nvPr userDrawn="1"/>
        </p:nvGrpSpPr>
        <p:grpSpPr>
          <a:xfrm rot="638378">
            <a:off x="-515277" y="-533642"/>
            <a:ext cx="4385813" cy="2902825"/>
            <a:chOff x="3836784" y="-1071926"/>
            <a:chExt cx="5459020" cy="3613146"/>
          </a:xfrm>
          <a:gradFill flip="none" rotWithShape="1">
            <a:gsLst>
              <a:gs pos="0">
                <a:srgbClr val="00B0F0">
                  <a:alpha val="69000"/>
                </a:srgbClr>
              </a:gs>
              <a:gs pos="100000">
                <a:srgbClr val="00B0F0">
                  <a:tint val="23500"/>
                  <a:satMod val="160000"/>
                  <a:alpha val="0"/>
                </a:srgbClr>
              </a:gs>
            </a:gsLst>
            <a:lin ang="2700000" scaled="1"/>
            <a:tileRect/>
          </a:gradFill>
        </p:grpSpPr>
        <p:sp>
          <p:nvSpPr>
            <p:cNvPr id="5" name="Freeform 19"/>
            <p:cNvSpPr>
              <a:spLocks noEditPoints="1"/>
            </p:cNvSpPr>
            <p:nvPr/>
          </p:nvSpPr>
          <p:spPr bwMode="auto">
            <a:xfrm rot="1363540">
              <a:off x="6928525" y="4731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" name="组 141"/>
            <p:cNvGrpSpPr/>
            <p:nvPr/>
          </p:nvGrpSpPr>
          <p:grpSpPr>
            <a:xfrm rot="1396810">
              <a:off x="4676816" y="21742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Freeform 19"/>
            <p:cNvSpPr>
              <a:spLocks noEditPoints="1"/>
            </p:cNvSpPr>
            <p:nvPr/>
          </p:nvSpPr>
          <p:spPr bwMode="auto">
            <a:xfrm rot="1363540">
              <a:off x="4015428" y="228812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 rot="20253209">
              <a:off x="3836784" y="9809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6" name="组合 45"/>
            <p:cNvGrpSpPr/>
            <p:nvPr/>
          </p:nvGrpSpPr>
          <p:grpSpPr>
            <a:xfrm rot="2116298">
              <a:off x="4909107" y="162390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" name="Freeform 29"/>
            <p:cNvSpPr>
              <a:spLocks noEditPoints="1"/>
            </p:cNvSpPr>
            <p:nvPr/>
          </p:nvSpPr>
          <p:spPr bwMode="auto">
            <a:xfrm>
              <a:off x="4438840" y="-75318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" name="组合 22"/>
            <p:cNvGrpSpPr/>
            <p:nvPr/>
          </p:nvGrpSpPr>
          <p:grpSpPr>
            <a:xfrm rot="1013132">
              <a:off x="5279232" y="93389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" name="组合 23"/>
            <p:cNvGrpSpPr/>
            <p:nvPr/>
          </p:nvGrpSpPr>
          <p:grpSpPr>
            <a:xfrm>
              <a:off x="5476122" y="-556884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组 215"/>
            <p:cNvGrpSpPr/>
            <p:nvPr/>
          </p:nvGrpSpPr>
          <p:grpSpPr>
            <a:xfrm rot="2803540">
              <a:off x="7481353" y="-181133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" name="Freeform 7"/>
            <p:cNvSpPr>
              <a:spLocks noEditPoints="1"/>
            </p:cNvSpPr>
            <p:nvPr/>
          </p:nvSpPr>
          <p:spPr bwMode="auto">
            <a:xfrm rot="20132266">
              <a:off x="8018571" y="-92512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组合 36"/>
          <p:cNvGrpSpPr/>
          <p:nvPr userDrawn="1"/>
        </p:nvGrpSpPr>
        <p:grpSpPr>
          <a:xfrm flipV="1">
            <a:off x="-493280" y="4178262"/>
            <a:ext cx="4790722" cy="3089308"/>
            <a:chOff x="2420741" y="-1071926"/>
            <a:chExt cx="6875063" cy="4433402"/>
          </a:xfrm>
          <a:gradFill flip="none" rotWithShape="1">
            <a:gsLst>
              <a:gs pos="0">
                <a:srgbClr val="00B0F0">
                  <a:alpha val="69000"/>
                </a:srgbClr>
              </a:gs>
              <a:gs pos="100000">
                <a:srgbClr val="00B0F0">
                  <a:tint val="23500"/>
                  <a:satMod val="160000"/>
                  <a:alpha val="0"/>
                </a:srgbClr>
              </a:gs>
            </a:gsLst>
            <a:lin ang="2700000" scaled="1"/>
            <a:tileRect/>
          </a:gradFill>
        </p:grpSpPr>
        <p:sp>
          <p:nvSpPr>
            <p:cNvPr id="38" name="Freeform 19"/>
            <p:cNvSpPr>
              <a:spLocks noEditPoints="1"/>
            </p:cNvSpPr>
            <p:nvPr/>
          </p:nvSpPr>
          <p:spPr bwMode="auto">
            <a:xfrm rot="1363540">
              <a:off x="6928525" y="4731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2823149" y="245422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 rot="20132266">
              <a:off x="2420741" y="129349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186509" y="-673048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37" name="组 141"/>
            <p:cNvGrpSpPr/>
            <p:nvPr/>
          </p:nvGrpSpPr>
          <p:grpSpPr>
            <a:xfrm rot="1396810">
              <a:off x="4676816" y="21742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0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3" name="Freeform 19"/>
            <p:cNvSpPr>
              <a:spLocks noEditPoints="1"/>
            </p:cNvSpPr>
            <p:nvPr/>
          </p:nvSpPr>
          <p:spPr bwMode="auto">
            <a:xfrm rot="1363540">
              <a:off x="4015428" y="228812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20"/>
            <p:cNvSpPr/>
            <p:nvPr/>
          </p:nvSpPr>
          <p:spPr bwMode="auto">
            <a:xfrm rot="20253209">
              <a:off x="3836784" y="9809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2" name="组合 45"/>
            <p:cNvGrpSpPr/>
            <p:nvPr/>
          </p:nvGrpSpPr>
          <p:grpSpPr>
            <a:xfrm rot="2116298">
              <a:off x="4909107" y="162390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5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6" name="Freeform 27"/>
            <p:cNvSpPr/>
            <p:nvPr/>
          </p:nvSpPr>
          <p:spPr bwMode="auto">
            <a:xfrm rot="19680185">
              <a:off x="2472731" y="517491"/>
              <a:ext cx="343833" cy="346754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 29"/>
            <p:cNvSpPr>
              <a:spLocks noEditPoints="1"/>
            </p:cNvSpPr>
            <p:nvPr/>
          </p:nvSpPr>
          <p:spPr bwMode="auto">
            <a:xfrm>
              <a:off x="4438840" y="-75318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5" name="组合 22"/>
            <p:cNvGrpSpPr/>
            <p:nvPr/>
          </p:nvGrpSpPr>
          <p:grpSpPr>
            <a:xfrm rot="1013132">
              <a:off x="5279232" y="93389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组合 23"/>
            <p:cNvGrpSpPr/>
            <p:nvPr/>
          </p:nvGrpSpPr>
          <p:grpSpPr>
            <a:xfrm>
              <a:off x="5476122" y="-556884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6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" name="组 215"/>
            <p:cNvGrpSpPr/>
            <p:nvPr/>
          </p:nvGrpSpPr>
          <p:grpSpPr>
            <a:xfrm rot="2803540">
              <a:off x="7481353" y="-181133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52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" name="Freeform 7"/>
            <p:cNvSpPr>
              <a:spLocks noEditPoints="1"/>
            </p:cNvSpPr>
            <p:nvPr/>
          </p:nvSpPr>
          <p:spPr bwMode="auto">
            <a:xfrm rot="20132266">
              <a:off x="8018571" y="-92512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组合 73"/>
          <p:cNvGrpSpPr/>
          <p:nvPr userDrawn="1"/>
        </p:nvGrpSpPr>
        <p:grpSpPr>
          <a:xfrm rot="20961622" flipH="1">
            <a:off x="9440493" y="-610886"/>
            <a:ext cx="3608467" cy="2388325"/>
            <a:chOff x="3836784" y="-1071926"/>
            <a:chExt cx="5459020" cy="3613146"/>
          </a:xfrm>
          <a:gradFill flip="none" rotWithShape="1">
            <a:gsLst>
              <a:gs pos="0">
                <a:srgbClr val="00B0F0">
                  <a:alpha val="69000"/>
                </a:srgbClr>
              </a:gs>
              <a:gs pos="100000">
                <a:srgbClr val="00B0F0">
                  <a:tint val="23500"/>
                  <a:satMod val="160000"/>
                  <a:alpha val="0"/>
                </a:srgbClr>
              </a:gs>
            </a:gsLst>
            <a:lin ang="2700000" scaled="1"/>
            <a:tileRect/>
          </a:gradFill>
        </p:grpSpPr>
        <p:sp>
          <p:nvSpPr>
            <p:cNvPr id="75" name="Freeform 19"/>
            <p:cNvSpPr>
              <a:spLocks noEditPoints="1"/>
            </p:cNvSpPr>
            <p:nvPr/>
          </p:nvSpPr>
          <p:spPr bwMode="auto">
            <a:xfrm rot="1363540">
              <a:off x="6928525" y="4731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4" name="组 141"/>
            <p:cNvGrpSpPr/>
            <p:nvPr/>
          </p:nvGrpSpPr>
          <p:grpSpPr>
            <a:xfrm rot="1396810">
              <a:off x="4676816" y="21742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7" name="Freeform 19"/>
            <p:cNvSpPr>
              <a:spLocks noEditPoints="1"/>
            </p:cNvSpPr>
            <p:nvPr/>
          </p:nvSpPr>
          <p:spPr bwMode="auto">
            <a:xfrm rot="1363540">
              <a:off x="4015428" y="228812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20"/>
            <p:cNvSpPr/>
            <p:nvPr/>
          </p:nvSpPr>
          <p:spPr bwMode="auto">
            <a:xfrm rot="20253209">
              <a:off x="3836784" y="9809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6" name="组合 45"/>
            <p:cNvGrpSpPr/>
            <p:nvPr/>
          </p:nvGrpSpPr>
          <p:grpSpPr>
            <a:xfrm rot="2116298">
              <a:off x="4909107" y="162390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0" name="Freeform 29"/>
            <p:cNvSpPr>
              <a:spLocks noEditPoints="1"/>
            </p:cNvSpPr>
            <p:nvPr/>
          </p:nvSpPr>
          <p:spPr bwMode="auto">
            <a:xfrm>
              <a:off x="4438840" y="-75318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9" name="组合 22"/>
            <p:cNvGrpSpPr/>
            <p:nvPr/>
          </p:nvGrpSpPr>
          <p:grpSpPr>
            <a:xfrm rot="1013132">
              <a:off x="5279232" y="93389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9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1" name="组合 23"/>
            <p:cNvGrpSpPr/>
            <p:nvPr/>
          </p:nvGrpSpPr>
          <p:grpSpPr>
            <a:xfrm>
              <a:off x="5476122" y="-556884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2" name="组 215"/>
            <p:cNvGrpSpPr/>
            <p:nvPr/>
          </p:nvGrpSpPr>
          <p:grpSpPr>
            <a:xfrm rot="2803540">
              <a:off x="7481353" y="-181133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8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4" name="Freeform 7"/>
            <p:cNvSpPr>
              <a:spLocks noEditPoints="1"/>
            </p:cNvSpPr>
            <p:nvPr/>
          </p:nvSpPr>
          <p:spPr bwMode="auto">
            <a:xfrm rot="20132266">
              <a:off x="8018571" y="-92512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3" name="组合 106"/>
          <p:cNvGrpSpPr/>
          <p:nvPr userDrawn="1"/>
        </p:nvGrpSpPr>
        <p:grpSpPr>
          <a:xfrm rot="638378" flipH="1" flipV="1">
            <a:off x="9495465" y="5450964"/>
            <a:ext cx="3195723" cy="2115143"/>
            <a:chOff x="3836784" y="-1071926"/>
            <a:chExt cx="5459020" cy="3613146"/>
          </a:xfrm>
          <a:gradFill flip="none" rotWithShape="1">
            <a:gsLst>
              <a:gs pos="0">
                <a:srgbClr val="00B0F0">
                  <a:alpha val="69000"/>
                </a:srgbClr>
              </a:gs>
              <a:gs pos="100000">
                <a:srgbClr val="00B0F0">
                  <a:tint val="23500"/>
                  <a:satMod val="160000"/>
                  <a:alpha val="0"/>
                </a:srgbClr>
              </a:gs>
            </a:gsLst>
            <a:lin ang="2700000" scaled="1"/>
            <a:tileRect/>
          </a:gradFill>
        </p:grpSpPr>
        <p:sp>
          <p:nvSpPr>
            <p:cNvPr id="108" name="Freeform 19"/>
            <p:cNvSpPr>
              <a:spLocks noEditPoints="1"/>
            </p:cNvSpPr>
            <p:nvPr/>
          </p:nvSpPr>
          <p:spPr bwMode="auto">
            <a:xfrm rot="1363540">
              <a:off x="6928525" y="4731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7" name="组 141"/>
            <p:cNvGrpSpPr/>
            <p:nvPr/>
          </p:nvGrpSpPr>
          <p:grpSpPr>
            <a:xfrm rot="1396810">
              <a:off x="4676816" y="21742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6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0" name="Freeform 19"/>
            <p:cNvSpPr>
              <a:spLocks noEditPoints="1"/>
            </p:cNvSpPr>
            <p:nvPr/>
          </p:nvSpPr>
          <p:spPr bwMode="auto">
            <a:xfrm rot="1363540">
              <a:off x="4015428" y="228812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 20"/>
            <p:cNvSpPr/>
            <p:nvPr/>
          </p:nvSpPr>
          <p:spPr bwMode="auto">
            <a:xfrm rot="20253209">
              <a:off x="3836784" y="9809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9" name="组合 45"/>
            <p:cNvGrpSpPr/>
            <p:nvPr/>
          </p:nvGrpSpPr>
          <p:grpSpPr>
            <a:xfrm rot="2116298">
              <a:off x="4909107" y="162390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1" name="Freeform 5"/>
              <p:cNvSpPr/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Freeform 6"/>
              <p:cNvSpPr/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reeform 7"/>
              <p:cNvSpPr/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8"/>
              <p:cNvSpPr/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9"/>
              <p:cNvSpPr/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3" name="Freeform 29"/>
            <p:cNvSpPr>
              <a:spLocks noEditPoints="1"/>
            </p:cNvSpPr>
            <p:nvPr/>
          </p:nvSpPr>
          <p:spPr bwMode="auto">
            <a:xfrm>
              <a:off x="4438840" y="-75318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12" name="组合 22"/>
            <p:cNvGrpSpPr/>
            <p:nvPr/>
          </p:nvGrpSpPr>
          <p:grpSpPr>
            <a:xfrm rot="1013132">
              <a:off x="5279232" y="93389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4" name="组合 23"/>
            <p:cNvGrpSpPr/>
            <p:nvPr/>
          </p:nvGrpSpPr>
          <p:grpSpPr>
            <a:xfrm>
              <a:off x="5476122" y="-556884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5" name="组 215"/>
            <p:cNvGrpSpPr/>
            <p:nvPr/>
          </p:nvGrpSpPr>
          <p:grpSpPr>
            <a:xfrm rot="2803540">
              <a:off x="7481353" y="-181133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8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Freeform 14"/>
              <p:cNvSpPr/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Freeform 15"/>
              <p:cNvSpPr/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7" name="Freeform 7"/>
            <p:cNvSpPr>
              <a:spLocks noEditPoints="1"/>
            </p:cNvSpPr>
            <p:nvPr/>
          </p:nvSpPr>
          <p:spPr bwMode="auto">
            <a:xfrm rot="20132266">
              <a:off x="8018571" y="-92512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50800"/>
            <a:ext cx="2628900" cy="6127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50800"/>
            <a:ext cx="7734300" cy="6127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985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38200" y="1120775"/>
            <a:ext cx="10515600" cy="50577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676650" y="2280173"/>
            <a:ext cx="1295401" cy="46540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19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508676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20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256640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004604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752568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6"/>
          </p:nvPr>
        </p:nvSpPr>
        <p:spPr>
          <a:xfrm>
            <a:off x="5181606" y="5465653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7"/>
          </p:nvPr>
        </p:nvSpPr>
        <p:spPr>
          <a:xfrm>
            <a:off x="5181606" y="6213617"/>
            <a:ext cx="5405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6" name="矩形 5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 userDrawn="1"/>
        </p:nvSpPr>
        <p:spPr>
          <a:xfrm>
            <a:off x="1538288" y="2460973"/>
            <a:ext cx="1181100" cy="11811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3143249" y="3414714"/>
            <a:ext cx="1181100" cy="11811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443162" y="27622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2627577" y="2926604"/>
            <a:ext cx="694267" cy="798513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4633457" y="2007344"/>
            <a:ext cx="5405967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4633456" y="2703560"/>
            <a:ext cx="5882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950140" y="346514"/>
            <a:ext cx="6739959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初识云计算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33425" y="2208653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56379" y="921939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1856" y="2937275"/>
            <a:ext cx="297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394978" y="211599"/>
            <a:ext cx="2080110" cy="1255630"/>
            <a:chOff x="9308250" y="152843"/>
            <a:chExt cx="3083581" cy="1861361"/>
          </a:xfrm>
        </p:grpSpPr>
        <p:sp>
          <p:nvSpPr>
            <p:cNvPr id="23" name="矩形 22"/>
            <p:cNvSpPr/>
            <p:nvPr/>
          </p:nvSpPr>
          <p:spPr>
            <a:xfrm>
              <a:off x="10149384" y="1574633"/>
              <a:ext cx="439571" cy="439571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558225" y="588184"/>
              <a:ext cx="833606" cy="83360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308250" y="255692"/>
              <a:ext cx="724464" cy="724464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149384" y="152843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950140" y="346514"/>
            <a:ext cx="6231959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初识云计算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33425" y="1393600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56379" y="921939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1856" y="2182547"/>
            <a:ext cx="297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394978" y="211599"/>
            <a:ext cx="2080110" cy="1255630"/>
            <a:chOff x="9308250" y="152843"/>
            <a:chExt cx="3083581" cy="1861361"/>
          </a:xfrm>
        </p:grpSpPr>
        <p:sp>
          <p:nvSpPr>
            <p:cNvPr id="23" name="矩形 22"/>
            <p:cNvSpPr/>
            <p:nvPr/>
          </p:nvSpPr>
          <p:spPr>
            <a:xfrm>
              <a:off x="10149384" y="1574633"/>
              <a:ext cx="439571" cy="439571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558225" y="588184"/>
              <a:ext cx="833606" cy="83360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308250" y="255692"/>
              <a:ext cx="724464" cy="724464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149384" y="152843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5327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2950140" y="346514"/>
            <a:ext cx="6816159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虚拟化的概念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33425" y="2208653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56379" y="921939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 bwMode="auto">
          <a:xfrm>
            <a:off x="-174171" y="-124529"/>
            <a:ext cx="12689115" cy="7108495"/>
          </a:xfrm>
          <a:prstGeom prst="rect">
            <a:avLst/>
          </a:prstGeom>
          <a:gradFill>
            <a:gsLst>
              <a:gs pos="83000">
                <a:srgbClr val="E6E3DE"/>
              </a:gs>
              <a:gs pos="20000">
                <a:srgbClr val="F7F4ED"/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77800" y="-127000"/>
            <a:ext cx="2614611" cy="1590675"/>
            <a:chOff x="-177800" y="-127000"/>
            <a:chExt cx="2614611" cy="1590675"/>
          </a:xfrm>
        </p:grpSpPr>
        <p:sp>
          <p:nvSpPr>
            <p:cNvPr id="13" name="矩形 12"/>
            <p:cNvSpPr/>
            <p:nvPr userDrawn="1"/>
          </p:nvSpPr>
          <p:spPr>
            <a:xfrm>
              <a:off x="-177800" y="463550"/>
              <a:ext cx="1000125" cy="10001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-177800" y="-127000"/>
              <a:ext cx="1409700" cy="5905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822325" y="463550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31900" y="463550"/>
              <a:ext cx="409575" cy="409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822325" y="1054100"/>
              <a:ext cx="409575" cy="4095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472405" y="704055"/>
              <a:ext cx="759619" cy="7596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027236" y="499267"/>
              <a:ext cx="409575" cy="40957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-31486" y="221599"/>
            <a:ext cx="704850" cy="14163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6943160" cy="7518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28625" y="2970653"/>
            <a:ext cx="4549775" cy="4590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56379" y="921939"/>
            <a:ext cx="4549775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rgbClr val="00B0F0"/>
                </a:solidFill>
              </a:defRPr>
            </a:lvl1pPr>
            <a:lvl2pPr>
              <a:defRPr sz="2800" b="1">
                <a:solidFill>
                  <a:srgbClr val="00B0F0"/>
                </a:solidFill>
              </a:defRPr>
            </a:lvl2pPr>
            <a:lvl3pPr>
              <a:defRPr sz="2800" b="1">
                <a:solidFill>
                  <a:srgbClr val="00B0F0"/>
                </a:solidFill>
              </a:defRPr>
            </a:lvl3pPr>
            <a:lvl4pPr>
              <a:defRPr sz="2800" b="1">
                <a:solidFill>
                  <a:srgbClr val="00B0F0"/>
                </a:solidFill>
              </a:defRPr>
            </a:lvl4pPr>
            <a:lvl5pPr>
              <a:defRPr sz="2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单击文本输入</a:t>
            </a:r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417056" y="3940575"/>
            <a:ext cx="297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3765"/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  <a:sym typeface="Calibri Light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9pPr>
    </p:titleStyle>
    <p:bodyStyle>
      <a:lvl1pPr marL="228600" indent="-228600" algn="l" defTabSz="0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63863"/>
            <a:ext cx="10515600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>
                <a:sym typeface="Calibri Light" charset="0"/>
              </a:rPr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979715"/>
            <a:ext cx="10515600" cy="519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dirty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dirty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dirty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dirty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 pitchFamily="34" charset="0"/>
              </a:defRPr>
            </a:lvl1pPr>
          </a:lstStyle>
          <a:p>
            <a:r>
              <a:rPr lang="zh-CN" altLang="en-US"/>
              <a:t>版权所有： 南京第五十五所计算开发有限公司</a:t>
            </a:r>
            <a:endParaRPr lang="zh-CN" altLang="zh-CN"/>
          </a:p>
        </p:txBody>
      </p:sp>
      <p:sp>
        <p:nvSpPr>
          <p:cNvPr id="1035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l"/>
            <a:fld id="{23F96CF8-27D6-4507-B7E4-8667B630D5ED}" type="slidenum">
              <a:rPr lang="zh-CN" altLang="zh-CN" smtClean="0"/>
              <a:t>‹#›</a:t>
            </a:fld>
            <a:endParaRPr lang="zh-CN" altLang="zh-CN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08" y="6270172"/>
            <a:ext cx="1671983" cy="4545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787" y="65315"/>
            <a:ext cx="867677" cy="86767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 bwMode="auto">
          <a:xfrm>
            <a:off x="-9969" y="1"/>
            <a:ext cx="261257" cy="932992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  <a:sym typeface="Calibri Light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 Light" charset="0"/>
          <a:ea typeface="微软雅黑" panose="020B0503020204020204" pitchFamily="34" charset="-122"/>
          <a:sym typeface="Calibri Light" charset="0"/>
        </a:defRPr>
      </a:lvl9pPr>
    </p:titleStyle>
    <p:bodyStyle>
      <a:lvl1pPr marL="228600" indent="-228600" algn="l" defTabSz="0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defTabSz="0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4" descr="Openstack-vertical-smal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6"/>
          <a:stretch>
            <a:fillRect/>
          </a:stretch>
        </p:blipFill>
        <p:spPr bwMode="auto">
          <a:xfrm>
            <a:off x="3388969" y="4745360"/>
            <a:ext cx="1193192" cy="9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" name="副标题 2"/>
          <p:cNvSpPr txBox="1"/>
          <p:nvPr/>
        </p:nvSpPr>
        <p:spPr>
          <a:xfrm>
            <a:off x="1045515" y="2043113"/>
            <a:ext cx="5956300" cy="1185862"/>
          </a:xfrm>
          <a:prstGeom prst="rect">
            <a:avLst/>
          </a:prstGeom>
        </p:spPr>
        <p:txBody>
          <a:bodyPr>
            <a:scene3d>
              <a:camera prst="orthographicFront"/>
              <a:lightRig rig="contrasting" dir="tl"/>
            </a:scene3d>
            <a:sp3d contourW="6350" prstMaterial="plastic">
              <a:bevelT w="25400" h="5588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lvl1pPr marL="228600" indent="-22860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6600" b="1" spc="50" dirty="0" err="1">
                <a:ln w="11430">
                  <a:noFill/>
                </a:ln>
                <a:gradFill flip="none" rotWithShape="1">
                  <a:gsLst>
                    <a:gs pos="70000">
                      <a:srgbClr val="FFC000"/>
                    </a:gs>
                    <a:gs pos="87000">
                      <a:schemeClr val="accent6"/>
                    </a:gs>
                    <a:gs pos="0">
                      <a:srgbClr val="00B0F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10800000" scaled="1"/>
                  <a:tileRect/>
                </a:gradFill>
                <a:effectLst>
                  <a:glow rad="1079500">
                    <a:schemeClr val="bg1">
                      <a:alpha val="45000"/>
                    </a:schemeClr>
                  </a:glow>
                  <a:outerShdw blurRad="508000" dir="6000000" algn="tl" rotWithShape="0">
                    <a:schemeClr val="bg1"/>
                  </a:outerShdw>
                </a:effectLst>
              </a:rPr>
              <a:t>OpenStack</a:t>
            </a:r>
            <a:endParaRPr lang="en-US" altLang="zh-CN" sz="6600" b="1" spc="50" dirty="0">
              <a:ln w="11430">
                <a:noFill/>
              </a:ln>
              <a:gradFill flip="none" rotWithShape="1">
                <a:gsLst>
                  <a:gs pos="70000">
                    <a:srgbClr val="FFC000"/>
                  </a:gs>
                  <a:gs pos="87000">
                    <a:schemeClr val="accent6"/>
                  </a:gs>
                  <a:gs pos="0">
                    <a:srgbClr val="00B0F0"/>
                  </a:gs>
                  <a:gs pos="100000">
                    <a:schemeClr val="accent6">
                      <a:lumMod val="75000"/>
                    </a:schemeClr>
                  </a:gs>
                </a:gsLst>
                <a:lin ang="10800000" scaled="1"/>
                <a:tileRect/>
              </a:gradFill>
              <a:effectLst>
                <a:glow rad="1079500">
                  <a:schemeClr val="bg1">
                    <a:alpha val="45000"/>
                  </a:schemeClr>
                </a:glow>
                <a:outerShdw blurRad="508000" dir="6000000" algn="tl" rotWithShape="0">
                  <a:schemeClr val="bg1"/>
                </a:outerShdw>
              </a:effectLst>
            </a:endParaRPr>
          </a:p>
        </p:txBody>
      </p:sp>
      <p:sp>
        <p:nvSpPr>
          <p:cNvPr id="390" name="矩形 389"/>
          <p:cNvSpPr/>
          <p:nvPr/>
        </p:nvSpPr>
        <p:spPr>
          <a:xfrm>
            <a:off x="1605480" y="3107604"/>
            <a:ext cx="489441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4000" b="1" dirty="0">
                <a:ln w="17780" cmpd="sng">
                  <a:noFill/>
                  <a:prstDash val="solid"/>
                  <a:miter lim="800000"/>
                </a:ln>
                <a:solidFill>
                  <a:srgbClr val="00B0F0"/>
                </a:solidFill>
                <a:effectLst>
                  <a:glow rad="127000">
                    <a:schemeClr val="bg1"/>
                  </a:glow>
                  <a:outerShdw blurRad="55000" dist="50800" dir="5400000" algn="tl">
                    <a:srgbClr val="000000">
                      <a:alpha val="22000"/>
                    </a:srgbClr>
                  </a:outerShdw>
                </a:effectLst>
                <a:latin typeface="+mj-ea"/>
                <a:ea typeface="+mj-ea"/>
              </a:rPr>
              <a:t>云计算基础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633457" y="412859"/>
            <a:ext cx="5405967" cy="650875"/>
          </a:xfrm>
        </p:spPr>
        <p:txBody>
          <a:bodyPr/>
          <a:lstStyle/>
          <a:p>
            <a:r>
              <a:rPr lang="en-US" altLang="zh-CN" dirty="0"/>
              <a:t>Keystone</a:t>
            </a:r>
            <a:r>
              <a:rPr lang="zh-CN" altLang="en-US" dirty="0"/>
              <a:t>管理认证用户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4748391" y="1120505"/>
            <a:ext cx="7164844" cy="2604770"/>
          </a:xfrm>
        </p:spPr>
        <p:txBody>
          <a:bodyPr/>
          <a:lstStyle/>
          <a:p>
            <a:r>
              <a:rPr lang="en-US" altLang="zh-CN" b="1" dirty="0"/>
              <a:t>KeyStone</a:t>
            </a:r>
            <a:r>
              <a:rPr altLang="zh-CN" b="1" dirty="0"/>
              <a:t>是</a:t>
            </a:r>
            <a:r>
              <a:rPr lang="en-US" altLang="zh-CN" b="1" dirty="0"/>
              <a:t>OpenStack</a:t>
            </a:r>
            <a:r>
              <a:rPr b="1" dirty="0"/>
              <a:t>基础支持服务</a:t>
            </a:r>
            <a:r>
              <a:rPr lang="en-US" altLang="zh-CN" b="1" dirty="0"/>
              <a:t>, </a:t>
            </a:r>
            <a:r>
              <a:rPr lang="en-US" altLang="zh-CN" dirty="0">
                <a:sym typeface="+mn-ea"/>
              </a:rPr>
              <a:t>keystone</a:t>
            </a:r>
            <a:r>
              <a:rPr dirty="0">
                <a:sym typeface="+mn-ea"/>
              </a:rPr>
              <a:t>有如下作用</a:t>
            </a:r>
            <a:r>
              <a:rPr lang="en-US" altLang="zh-CN" dirty="0">
                <a:sym typeface="+mn-ea"/>
              </a:rPr>
              <a:t>: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管理用户和权限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dirty="0"/>
              <a:t>维护</a:t>
            </a:r>
            <a:r>
              <a:rPr lang="en-US" altLang="zh-CN" dirty="0"/>
              <a:t>OpenStack Services</a:t>
            </a:r>
            <a:r>
              <a:rPr dirty="0"/>
              <a:t>的</a:t>
            </a:r>
            <a:r>
              <a:rPr lang="en-US" altLang="zh-CN" dirty="0"/>
              <a:t>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认证（</a:t>
            </a:r>
            <a:r>
              <a:rPr lang="en-US" altLang="en-US" dirty="0"/>
              <a:t>Authentication</a:t>
            </a:r>
            <a:r>
              <a:rPr lang="zh-CN" altLang="en-US" dirty="0"/>
              <a:t>）和鉴权（</a:t>
            </a:r>
            <a:r>
              <a:rPr lang="en-US" altLang="en-US" dirty="0"/>
              <a:t>Authorization</a:t>
            </a:r>
            <a:r>
              <a:rPr lang="zh-CN" altLang="en-US" dirty="0"/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3" descr="C:\Users\zm\Desktop\os组件结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926715"/>
            <a:ext cx="5120005" cy="3906520"/>
          </a:xfrm>
          <a:prstGeom prst="rect">
            <a:avLst/>
          </a:prstGeom>
          <a:ln>
            <a:noFill/>
          </a:ln>
          <a:effectLst>
            <a:outerShdw blurRad="152400" dist="38100" dir="2700000" algn="tl" rotWithShape="0">
              <a:srgbClr val="333333">
                <a:alpha val="2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500" y="4369435"/>
            <a:ext cx="85623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是使用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OpenStack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服务的实体，可以是人，也可以是其他系统或者服务。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如 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admin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demo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用户外，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OpenStack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nova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cinder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glance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neutron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等服务创建相应的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</a:p>
          <a:p>
            <a:r>
              <a:rPr lang="en-US" altLang="zh-CN" sz="2000" dirty="0" err="1">
                <a:solidFill>
                  <a:srgbClr val="4472C4"/>
                </a:solidFill>
                <a:latin typeface="+mn-ea"/>
                <a:ea typeface="+mn-ea"/>
              </a:rPr>
              <a:t>OpenStack</a:t>
            </a:r>
            <a:r>
              <a:rPr lang="zh-CN" altLang="en-US" sz="2000" dirty="0">
                <a:solidFill>
                  <a:srgbClr val="4472C4"/>
                </a:solidFill>
                <a:latin typeface="+mn-ea"/>
                <a:ea typeface="+mn-ea"/>
              </a:rPr>
              <a:t>通过注册相关服务用户来管理服务，如</a:t>
            </a:r>
            <a:r>
              <a:rPr lang="en-US" altLang="zh-CN" sz="2000" dirty="0">
                <a:solidFill>
                  <a:srgbClr val="4472C4"/>
                </a:solidFill>
                <a:latin typeface="+mn-ea"/>
                <a:ea typeface="+mn-ea"/>
              </a:rPr>
              <a:t>Nova</a:t>
            </a:r>
            <a:r>
              <a:rPr lang="zh-CN" altLang="en-US" sz="2000" dirty="0">
                <a:solidFill>
                  <a:srgbClr val="4472C4"/>
                </a:solidFill>
                <a:latin typeface="+mn-ea"/>
                <a:ea typeface="+mn-ea"/>
              </a:rPr>
              <a:t>服务注册</a:t>
            </a:r>
            <a:r>
              <a:rPr lang="en-US" altLang="zh-CN" sz="2000" dirty="0">
                <a:solidFill>
                  <a:srgbClr val="4472C4"/>
                </a:solidFill>
                <a:latin typeface="+mn-ea"/>
                <a:ea typeface="+mn-ea"/>
              </a:rPr>
              <a:t>nova</a:t>
            </a:r>
            <a:r>
              <a:rPr lang="zh-CN" altLang="en-US" sz="2000" dirty="0">
                <a:solidFill>
                  <a:srgbClr val="4472C4"/>
                </a:solidFill>
                <a:latin typeface="+mn-ea"/>
                <a:ea typeface="+mn-ea"/>
              </a:rPr>
              <a:t>用户来管理相应的服务。</a:t>
            </a:r>
            <a:endParaRPr lang="en-US" altLang="zh-CN" sz="2000" dirty="0">
              <a:solidFill>
                <a:srgbClr val="4472C4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500" y="3622662"/>
            <a:ext cx="513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用户（</a:t>
            </a:r>
            <a:r>
              <a:rPr lang="en-US" altLang="zh-CN" sz="2800" dirty="0">
                <a:solidFill>
                  <a:srgbClr val="4472C4"/>
                </a:solidFill>
                <a:latin typeface="+mn-ea"/>
                <a:ea typeface="+mn-ea"/>
              </a:rPr>
              <a:t>User</a:t>
            </a:r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）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905691" y="4100544"/>
            <a:ext cx="343770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6231959" cy="751809"/>
          </a:xfrm>
        </p:spPr>
        <p:txBody>
          <a:bodyPr/>
          <a:lstStyle/>
          <a:p>
            <a:r>
              <a:rPr lang="en-US" altLang="zh-CN" dirty="0"/>
              <a:t>keystone</a:t>
            </a:r>
            <a:r>
              <a:rPr lang="zh-CN" altLang="en-US" dirty="0"/>
              <a:t>管理认证用户</a:t>
            </a: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5946321" cy="609600"/>
          </a:xfrm>
        </p:spPr>
        <p:txBody>
          <a:bodyPr/>
          <a:lstStyle/>
          <a:p>
            <a:r>
              <a:rPr lang="zh-CN" altLang="en-US" dirty="0"/>
              <a:t>相关概念</a:t>
            </a: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3783358" y="2450740"/>
            <a:ext cx="575676" cy="544408"/>
            <a:chOff x="6568344" y="4016343"/>
            <a:chExt cx="1842896" cy="1742800"/>
          </a:xfrm>
        </p:grpSpPr>
        <p:sp>
          <p:nvSpPr>
            <p:cNvPr id="17" name="等腰三角形 16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5400000" flipH="1">
            <a:off x="7707658" y="2450739"/>
            <a:ext cx="575676" cy="544408"/>
            <a:chOff x="6568344" y="4016343"/>
            <a:chExt cx="1842896" cy="1742800"/>
          </a:xfrm>
        </p:grpSpPr>
        <p:sp>
          <p:nvSpPr>
            <p:cNvPr id="20" name="等腰三角形 19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154" l="9146" r="89024">
                        <a14:foregroundMark x1="50000" y1="60440" x2="50000" y2="60440"/>
                        <a14:foregroundMark x1="61585" y1="59341" x2="61585" y2="59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79" y="1691288"/>
            <a:ext cx="1127566" cy="125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154" l="9146" r="89024">
                        <a14:foregroundMark x1="50000" y1="60440" x2="50000" y2="60440"/>
                        <a14:foregroundMark x1="61585" y1="59341" x2="61585" y2="59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34" y="1916491"/>
            <a:ext cx="1127566" cy="125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154" l="9146" r="89024">
                        <a14:foregroundMark x1="50000" y1="60440" x2="50000" y2="60440"/>
                        <a14:foregroundMark x1="61585" y1="59341" x2="61585" y2="59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105" y="2203783"/>
            <a:ext cx="1377290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807" y="2653665"/>
            <a:ext cx="2297430" cy="36360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483E95-606C-44DF-9081-E4AC9E9C3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308" y="2653665"/>
            <a:ext cx="2010515" cy="16815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6231959" cy="751809"/>
          </a:xfrm>
        </p:spPr>
        <p:txBody>
          <a:bodyPr/>
          <a:lstStyle/>
          <a:p>
            <a:r>
              <a:rPr lang="en-US" altLang="zh-CN" dirty="0"/>
              <a:t>keystone</a:t>
            </a:r>
            <a:r>
              <a:rPr lang="zh-CN" altLang="en-US" dirty="0"/>
              <a:t>管理认证用户</a:t>
            </a:r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5946321" cy="609600"/>
          </a:xfrm>
        </p:spPr>
        <p:txBody>
          <a:bodyPr/>
          <a:lstStyle/>
          <a:p>
            <a:r>
              <a:rPr lang="zh-CN" altLang="en-US" dirty="0"/>
              <a:t>相关概念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00" y="2614185"/>
            <a:ext cx="5130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安全中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认证：解决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你是谁？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的问题；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鉴权：解决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你能干什么？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的问题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Keystone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借助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Role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来实现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鉴权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。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角色代表一组用户可以访问的资源权限：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 User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分配一个或多个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Role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；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 Service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决定每个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Role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能做什么；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3. Service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policy.json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文件对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Role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进行访问控制。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500" y="1867522"/>
            <a:ext cx="513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角色（</a:t>
            </a:r>
            <a:r>
              <a:rPr lang="en-US" altLang="zh-CN" sz="2800" dirty="0">
                <a:solidFill>
                  <a:srgbClr val="4472C4"/>
                </a:solidFill>
                <a:latin typeface="+mn-ea"/>
                <a:ea typeface="+mn-ea"/>
              </a:rPr>
              <a:t>Role</a:t>
            </a:r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）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905691" y="2345404"/>
            <a:ext cx="343770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 rot="16200000">
            <a:off x="6652586" y="3822340"/>
            <a:ext cx="575676" cy="544408"/>
            <a:chOff x="6568344" y="4016343"/>
            <a:chExt cx="1842896" cy="1742800"/>
          </a:xfrm>
        </p:grpSpPr>
        <p:sp>
          <p:nvSpPr>
            <p:cNvPr id="19" name="等腰三角形 18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5400000" flipH="1">
            <a:off x="10862636" y="3822339"/>
            <a:ext cx="575676" cy="544408"/>
            <a:chOff x="6568344" y="4016343"/>
            <a:chExt cx="1842896" cy="1742800"/>
          </a:xfrm>
        </p:grpSpPr>
        <p:sp>
          <p:nvSpPr>
            <p:cNvPr id="22" name="等腰三角形 21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pic>
        <p:nvPicPr>
          <p:cNvPr id="6147" name="Picture 3" descr="C:\Users\zm\Desktop\租户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2181860"/>
            <a:ext cx="3312795" cy="2729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305" y="4911090"/>
            <a:ext cx="4410922" cy="1466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F9F43C-3DDE-404B-BCA6-3ABA8686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304" y="4911089"/>
            <a:ext cx="4354195" cy="17358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keystone</a:t>
            </a:r>
            <a:r>
              <a:rPr lang="zh-CN" altLang="en-US" dirty="0"/>
              <a:t>管理认证用户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5133521" cy="609600"/>
          </a:xfrm>
        </p:spPr>
        <p:txBody>
          <a:bodyPr/>
          <a:lstStyle/>
          <a:p>
            <a:r>
              <a:rPr lang="zh-CN" altLang="en-US" dirty="0"/>
              <a:t>相关概念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0900" y="2311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500" y="3244810"/>
            <a:ext cx="513080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认证（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Authentication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）是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KeyStone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验证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身份的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过程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</a:p>
          <a:p>
            <a:pPr algn="just"/>
            <a:endParaRPr lang="en-US" altLang="zh-CN" sz="2000" dirty="0" err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访问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OpenStack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需要提供用户名和密码，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Keystone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验证通过后会给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签发一个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作为后续访问的凭证。</a:t>
            </a:r>
          </a:p>
          <a:p>
            <a:pPr algn="just"/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用户在随后的请求中使用这个令牌去访问资源中其他应用，此时非使用用户名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密码（</a:t>
            </a:r>
            <a:r>
              <a:rPr lang="zh-CN" altLang="en-US" sz="2000" dirty="0">
                <a:latin typeface="+mn-ea"/>
                <a:ea typeface="+mn-ea"/>
              </a:rPr>
              <a:t>安全；效率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）。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421947"/>
            <a:ext cx="513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认证（</a:t>
            </a:r>
            <a:r>
              <a:rPr lang="en-US" altLang="zh-CN" sz="2800" dirty="0">
                <a:solidFill>
                  <a:srgbClr val="4472C4"/>
                </a:solidFill>
                <a:latin typeface="+mn-ea"/>
                <a:ea typeface="+mn-ea"/>
              </a:rPr>
              <a:t>Authentication</a:t>
            </a:r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）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905691" y="2899829"/>
            <a:ext cx="413620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 rot="16200000">
            <a:off x="6258886" y="3822340"/>
            <a:ext cx="575676" cy="544408"/>
            <a:chOff x="6568344" y="4016343"/>
            <a:chExt cx="1842896" cy="1742800"/>
          </a:xfrm>
        </p:grpSpPr>
        <p:sp>
          <p:nvSpPr>
            <p:cNvPr id="27" name="等腰三角形 26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5400000" flipH="1">
            <a:off x="10970586" y="3822339"/>
            <a:ext cx="575676" cy="544408"/>
            <a:chOff x="6568344" y="4016343"/>
            <a:chExt cx="1842896" cy="1742800"/>
          </a:xfrm>
        </p:grpSpPr>
        <p:sp>
          <p:nvSpPr>
            <p:cNvPr id="34" name="等腰三角形 33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pic>
        <p:nvPicPr>
          <p:cNvPr id="37" name="Picture 2" descr="C:\Users\zm\Desktop\认证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56" y="2057400"/>
            <a:ext cx="4779039" cy="4310933"/>
          </a:xfrm>
          <a:prstGeom prst="rect">
            <a:avLst/>
          </a:prstGeom>
          <a:ln>
            <a:noFill/>
          </a:ln>
          <a:effectLst>
            <a:outerShdw blurRad="254000" dist="63500" dir="2700000" algn="tl" rotWithShape="0">
              <a:srgbClr val="333333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7FE023-D5BD-4F59-AD4D-815CD55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72" y="4520701"/>
            <a:ext cx="3150288" cy="21967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6231959" cy="751809"/>
          </a:xfrm>
        </p:spPr>
        <p:txBody>
          <a:bodyPr/>
          <a:lstStyle/>
          <a:p>
            <a:r>
              <a:rPr lang="en-US" altLang="zh-CN" dirty="0"/>
              <a:t>keystone</a:t>
            </a:r>
            <a:r>
              <a:rPr lang="zh-CN" altLang="en-US" dirty="0"/>
              <a:t>管理认证用户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5946321" cy="609600"/>
          </a:xfrm>
        </p:spPr>
        <p:txBody>
          <a:bodyPr/>
          <a:lstStyle/>
          <a:p>
            <a:r>
              <a:rPr lang="zh-CN" altLang="en-US" dirty="0"/>
              <a:t>相关概念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0300" y="2622509"/>
            <a:ext cx="393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Credentials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用来证明自己的身份信息，可以是：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1 .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用户名、密码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;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 API key ;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3. 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其他认证方式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0300" y="1875846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证书（</a:t>
            </a:r>
            <a:r>
              <a:rPr lang="en-US" altLang="zh-CN" sz="2800" dirty="0">
                <a:solidFill>
                  <a:srgbClr val="4472C4"/>
                </a:solidFill>
                <a:latin typeface="+mn-ea"/>
                <a:ea typeface="+mn-ea"/>
              </a:rPr>
              <a:t>Credentials</a:t>
            </a:r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）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210491" y="2353728"/>
            <a:ext cx="343770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3340" y="4156670"/>
            <a:ext cx="54229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通常数字和字母组成的字符串；用来作为访问资源的记号。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成功通过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Keystone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认证后，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Keystone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分配给用户。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pPr algn="just"/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令牌的有效期是有限的，可以随时被撤回（默认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Token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有效期为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24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小时）；</a:t>
            </a:r>
          </a:p>
          <a:p>
            <a:pPr algn="just"/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2. Token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用作访问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Service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的认证信息； </a:t>
            </a:r>
          </a:p>
          <a:p>
            <a:pPr algn="just"/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3. Service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会通过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Keystone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验证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Token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3340" y="3410007"/>
            <a:ext cx="513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令牌（</a:t>
            </a:r>
            <a:r>
              <a:rPr lang="en-US" altLang="zh-CN" sz="2800" dirty="0">
                <a:solidFill>
                  <a:srgbClr val="4472C4"/>
                </a:solidFill>
                <a:latin typeface="+mn-ea"/>
                <a:ea typeface="+mn-ea"/>
              </a:rPr>
              <a:t>Token</a:t>
            </a:r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）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483531" y="3887889"/>
            <a:ext cx="343770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4297680" y="4223591"/>
            <a:ext cx="393700" cy="372316"/>
            <a:chOff x="6568344" y="4016343"/>
            <a:chExt cx="1842896" cy="1742800"/>
          </a:xfrm>
        </p:grpSpPr>
        <p:sp>
          <p:nvSpPr>
            <p:cNvPr id="27" name="等腰三角形 26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 rot="10800000" flipH="1">
            <a:off x="9236038" y="3410007"/>
            <a:ext cx="454428" cy="429746"/>
            <a:chOff x="6568344" y="4016343"/>
            <a:chExt cx="1842896" cy="1742800"/>
          </a:xfrm>
        </p:grpSpPr>
        <p:sp>
          <p:nvSpPr>
            <p:cNvPr id="30" name="等腰三角形 29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pic>
        <p:nvPicPr>
          <p:cNvPr id="39" name="Picture 2" descr="C:\Users\zm\Desktop\证书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7" y="4643685"/>
            <a:ext cx="2440456" cy="2449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:\Users\zm\Desktop\令牌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37" y="1593231"/>
            <a:ext cx="2952750" cy="2143125"/>
          </a:xfrm>
          <a:prstGeom prst="rect">
            <a:avLst/>
          </a:prstGeom>
          <a:ln>
            <a:noFill/>
          </a:ln>
          <a:effectLst>
            <a:outerShdw blurRad="254000" dist="127000" dir="2700000" algn="tl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6231959" cy="811530"/>
          </a:xfrm>
        </p:spPr>
        <p:txBody>
          <a:bodyPr/>
          <a:lstStyle/>
          <a:p>
            <a:r>
              <a:rPr lang="en-US" altLang="zh-CN" dirty="0"/>
              <a:t>Keystone</a:t>
            </a:r>
            <a:r>
              <a:rPr lang="zh-CN" altLang="en-US" dirty="0"/>
              <a:t>管理认证用户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5946321" cy="609600"/>
          </a:xfrm>
        </p:spPr>
        <p:txBody>
          <a:bodyPr/>
          <a:lstStyle/>
          <a:p>
            <a:r>
              <a:rPr lang="zh-CN" altLang="en-US" dirty="0"/>
              <a:t>相关概念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5500" y="2698005"/>
            <a:ext cx="54229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OpenStack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Service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包括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Compute(Nova)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Block Storeage(Cinder)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Object Storage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Swift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...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等；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Service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提供特定功能，通过端点（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Endpoint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）访问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端点（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Endpoint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）是一个网络访问地址，通常是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URL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。服务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Service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Endpoint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暴露自己的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API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Service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Endpoint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Keystone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维护。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500" y="1951342"/>
            <a:ext cx="513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服务（</a:t>
            </a:r>
            <a:r>
              <a:rPr lang="en-US" altLang="zh-CN" sz="2800" dirty="0">
                <a:solidFill>
                  <a:srgbClr val="4472C4"/>
                </a:solidFill>
                <a:latin typeface="+mn-ea"/>
                <a:ea typeface="+mn-ea"/>
              </a:rPr>
              <a:t>Service</a:t>
            </a:r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）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905691" y="2429224"/>
            <a:ext cx="343770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16200000">
            <a:off x="6652586" y="3822340"/>
            <a:ext cx="575676" cy="544408"/>
            <a:chOff x="6568344" y="4016343"/>
            <a:chExt cx="1842896" cy="1742800"/>
          </a:xfrm>
        </p:grpSpPr>
        <p:sp>
          <p:nvSpPr>
            <p:cNvPr id="21" name="等腰三角形 20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 flipH="1">
            <a:off x="10983286" y="3822339"/>
            <a:ext cx="575676" cy="544408"/>
            <a:chOff x="6568344" y="4016343"/>
            <a:chExt cx="1842896" cy="1742800"/>
          </a:xfrm>
        </p:grpSpPr>
        <p:sp>
          <p:nvSpPr>
            <p:cNvPr id="24" name="等腰三角形 23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pic>
        <p:nvPicPr>
          <p:cNvPr id="4100" name="Picture 4" descr="C:\Users\zm\Desktop\租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12" y="2102789"/>
            <a:ext cx="3338408" cy="385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/>
          <p:cNvSpPr txBox="1"/>
          <p:nvPr/>
        </p:nvSpPr>
        <p:spPr>
          <a:xfrm>
            <a:off x="825500" y="4156697"/>
            <a:ext cx="513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端点（</a:t>
            </a:r>
            <a:r>
              <a:rPr lang="en-US" altLang="zh-CN" sz="2800" dirty="0">
                <a:solidFill>
                  <a:srgbClr val="4472C4"/>
                </a:solidFill>
                <a:latin typeface="+mn-ea"/>
                <a:ea typeface="+mn-ea"/>
              </a:rPr>
              <a:t>Endpoint</a:t>
            </a:r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76296F-0060-4AD6-AF5D-16C457EC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91" y="2102788"/>
            <a:ext cx="5507809" cy="19049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65665A-FEF4-43DF-842C-475819D26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91" y="4360917"/>
            <a:ext cx="5507809" cy="17694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6231959" cy="811530"/>
          </a:xfrm>
        </p:spPr>
        <p:txBody>
          <a:bodyPr/>
          <a:lstStyle/>
          <a:p>
            <a:r>
              <a:rPr lang="en-US" altLang="zh-CN" dirty="0"/>
              <a:t>Keystone</a:t>
            </a:r>
            <a:r>
              <a:rPr lang="zh-CN" altLang="en-US" dirty="0"/>
              <a:t>管理认证用户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5946321" cy="609600"/>
          </a:xfrm>
        </p:spPr>
        <p:txBody>
          <a:bodyPr/>
          <a:lstStyle/>
          <a:p>
            <a:r>
              <a:rPr lang="zh-CN" altLang="en-US" dirty="0"/>
              <a:t>相关概念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5500" y="2698005"/>
            <a:ext cx="54229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项目用于将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OpenStack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的资源（计算、存储、网络）进行分组和隔离。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 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资源属于租户，而不是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；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 OpenStack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中，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Tenant/Project/Account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是通用的；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3. 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必须为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指定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Project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才能访问资源。一个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可以有多个项目。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500" y="1951342"/>
            <a:ext cx="513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租户（</a:t>
            </a:r>
            <a:r>
              <a:rPr lang="en-US" altLang="zh-CN" sz="2800" dirty="0">
                <a:solidFill>
                  <a:srgbClr val="4472C4"/>
                </a:solidFill>
                <a:latin typeface="+mn-ea"/>
                <a:ea typeface="+mn-ea"/>
              </a:rPr>
              <a:t>Project</a:t>
            </a:r>
            <a:r>
              <a:rPr lang="zh-CN" altLang="en-US" sz="2800" dirty="0">
                <a:solidFill>
                  <a:srgbClr val="4472C4"/>
                </a:solidFill>
                <a:latin typeface="+mn-ea"/>
                <a:ea typeface="+mn-ea"/>
              </a:rPr>
              <a:t>）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905691" y="2429224"/>
            <a:ext cx="343770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16200000">
            <a:off x="6652586" y="3822340"/>
            <a:ext cx="575676" cy="544408"/>
            <a:chOff x="6568344" y="4016343"/>
            <a:chExt cx="1842896" cy="1742800"/>
          </a:xfrm>
        </p:grpSpPr>
        <p:sp>
          <p:nvSpPr>
            <p:cNvPr id="21" name="等腰三角形 20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 flipH="1">
            <a:off x="10983286" y="3822339"/>
            <a:ext cx="575676" cy="544408"/>
            <a:chOff x="6568344" y="4016343"/>
            <a:chExt cx="1842896" cy="1742800"/>
          </a:xfrm>
        </p:grpSpPr>
        <p:sp>
          <p:nvSpPr>
            <p:cNvPr id="24" name="等腰三角形 23"/>
            <p:cNvSpPr/>
            <p:nvPr/>
          </p:nvSpPr>
          <p:spPr>
            <a:xfrm>
              <a:off x="6568344" y="4170440"/>
              <a:ext cx="1842896" cy="1588703"/>
            </a:xfrm>
            <a:prstGeom prst="triangle">
              <a:avLst/>
            </a:prstGeom>
            <a:solidFill>
              <a:srgbClr val="4472C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6568344" y="4016343"/>
              <a:ext cx="1842896" cy="1588703"/>
            </a:xfrm>
            <a:prstGeom prst="triangle">
              <a:avLst/>
            </a:prstGeom>
            <a:solidFill>
              <a:srgbClr val="4472C4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pic>
        <p:nvPicPr>
          <p:cNvPr id="4100" name="Picture 4" descr="C:\Users\zm\Desktop\租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12" y="2102789"/>
            <a:ext cx="3338408" cy="385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541AA2-E562-4119-911B-30E6F6382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119" y="2830085"/>
            <a:ext cx="5307393" cy="17723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6231959" cy="811530"/>
          </a:xfrm>
        </p:spPr>
        <p:txBody>
          <a:bodyPr/>
          <a:lstStyle/>
          <a:p>
            <a:r>
              <a:rPr lang="en-US" altLang="zh-CN" dirty="0"/>
              <a:t>Keystone</a:t>
            </a:r>
            <a:r>
              <a:rPr lang="zh-CN" altLang="en-US" dirty="0"/>
              <a:t>管理认证用户</a:t>
            </a:r>
          </a:p>
        </p:txBody>
      </p:sp>
      <p:sp>
        <p:nvSpPr>
          <p:cNvPr id="13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5946321" cy="609600"/>
          </a:xfrm>
        </p:spPr>
        <p:txBody>
          <a:bodyPr/>
          <a:lstStyle/>
          <a:p>
            <a:r>
              <a:rPr lang="zh-CN" altLang="en-US" dirty="0"/>
              <a:t>相关概念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21680" y="2070100"/>
            <a:ext cx="565848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使用云服务的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用户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不局限于是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人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，也可以是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系统或者服务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用户可以通过指定的令牌登陆系统并调用资源。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用户可以被分配到特定项目并执行项目相关操作。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62233" y="4257213"/>
            <a:ext cx="52832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在平台构建完毕之后系统会创建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_member_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admin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两个用户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权限，在系统中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_member_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表示系统的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普通用户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的权限，拥有系统的正常使用和对当前租户的管理权限。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admin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角色是代表系统的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管理员身份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，对系统有绝对的管理权限。</a:t>
            </a:r>
          </a:p>
        </p:txBody>
      </p:sp>
      <p:grpSp>
        <p:nvGrpSpPr>
          <p:cNvPr id="37" name="组合 36"/>
          <p:cNvGrpSpPr/>
          <p:nvPr/>
        </p:nvGrpSpPr>
        <p:grpSpPr>
          <a:xfrm rot="5400000" flipH="1" flipV="1">
            <a:off x="5109514" y="4867659"/>
            <a:ext cx="732486" cy="692701"/>
            <a:chOff x="3467180" y="3932342"/>
            <a:chExt cx="2207996" cy="2088070"/>
          </a:xfrm>
          <a:solidFill>
            <a:srgbClr val="4472C4">
              <a:alpha val="65000"/>
            </a:srgbClr>
          </a:solidFill>
        </p:grpSpPr>
        <p:sp>
          <p:nvSpPr>
            <p:cNvPr id="38" name="等腰三角形 37"/>
            <p:cNvSpPr/>
            <p:nvPr/>
          </p:nvSpPr>
          <p:spPr>
            <a:xfrm>
              <a:off x="3467180" y="4116967"/>
              <a:ext cx="2207996" cy="1903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3467180" y="3932342"/>
              <a:ext cx="2207996" cy="1903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rot="5400000" flipV="1">
            <a:off x="5078890" y="2538461"/>
            <a:ext cx="732486" cy="692701"/>
            <a:chOff x="3467180" y="3932342"/>
            <a:chExt cx="2207996" cy="2088070"/>
          </a:xfrm>
          <a:solidFill>
            <a:srgbClr val="4472C4">
              <a:alpha val="65000"/>
            </a:srgbClr>
          </a:solidFill>
        </p:grpSpPr>
        <p:sp>
          <p:nvSpPr>
            <p:cNvPr id="41" name="等腰三角形 40"/>
            <p:cNvSpPr/>
            <p:nvPr/>
          </p:nvSpPr>
          <p:spPr>
            <a:xfrm>
              <a:off x="3467180" y="4116967"/>
              <a:ext cx="2207996" cy="1903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42" name="等腰三角形 41"/>
            <p:cNvSpPr/>
            <p:nvPr/>
          </p:nvSpPr>
          <p:spPr>
            <a:xfrm>
              <a:off x="3467180" y="3932342"/>
              <a:ext cx="2207996" cy="1903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52" name="组 62"/>
          <p:cNvGrpSpPr/>
          <p:nvPr/>
        </p:nvGrpSpPr>
        <p:grpSpPr>
          <a:xfrm>
            <a:off x="3657600" y="2871047"/>
            <a:ext cx="1449039" cy="760016"/>
            <a:chOff x="3294163" y="2800350"/>
            <a:chExt cx="2534206" cy="760016"/>
          </a:xfrm>
        </p:grpSpPr>
        <p:cxnSp>
          <p:nvCxnSpPr>
            <p:cNvPr id="54" name="直接连接符 56"/>
            <p:cNvCxnSpPr/>
            <p:nvPr/>
          </p:nvCxnSpPr>
          <p:spPr>
            <a:xfrm>
              <a:off x="3294163" y="3560366"/>
              <a:ext cx="1715986" cy="0"/>
            </a:xfrm>
            <a:prstGeom prst="line">
              <a:avLst/>
            </a:prstGeom>
            <a:ln w="1905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7"/>
            <p:cNvCxnSpPr/>
            <p:nvPr/>
          </p:nvCxnSpPr>
          <p:spPr>
            <a:xfrm flipV="1">
              <a:off x="4990168" y="2800350"/>
              <a:ext cx="2" cy="760016"/>
            </a:xfrm>
            <a:prstGeom prst="line">
              <a:avLst/>
            </a:prstGeom>
            <a:ln w="1905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8"/>
            <p:cNvCxnSpPr/>
            <p:nvPr/>
          </p:nvCxnSpPr>
          <p:spPr>
            <a:xfrm>
              <a:off x="4990168" y="2812329"/>
              <a:ext cx="838201" cy="0"/>
            </a:xfrm>
            <a:prstGeom prst="line">
              <a:avLst/>
            </a:prstGeom>
            <a:ln w="1905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 62"/>
          <p:cNvGrpSpPr/>
          <p:nvPr/>
        </p:nvGrpSpPr>
        <p:grpSpPr>
          <a:xfrm flipV="1">
            <a:off x="4314352" y="4467758"/>
            <a:ext cx="838201" cy="760016"/>
            <a:chOff x="4362449" y="2800350"/>
            <a:chExt cx="1465920" cy="760016"/>
          </a:xfrm>
        </p:grpSpPr>
        <p:cxnSp>
          <p:nvCxnSpPr>
            <p:cNvPr id="64" name="直接连接符 56"/>
            <p:cNvCxnSpPr/>
            <p:nvPr/>
          </p:nvCxnSpPr>
          <p:spPr>
            <a:xfrm>
              <a:off x="4362449" y="3560366"/>
              <a:ext cx="647701" cy="0"/>
            </a:xfrm>
            <a:prstGeom prst="line">
              <a:avLst/>
            </a:prstGeom>
            <a:ln w="1905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57"/>
            <p:cNvCxnSpPr/>
            <p:nvPr/>
          </p:nvCxnSpPr>
          <p:spPr>
            <a:xfrm flipV="1">
              <a:off x="4990168" y="2800350"/>
              <a:ext cx="2" cy="760016"/>
            </a:xfrm>
            <a:prstGeom prst="line">
              <a:avLst/>
            </a:prstGeom>
            <a:ln w="1905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58"/>
            <p:cNvCxnSpPr/>
            <p:nvPr/>
          </p:nvCxnSpPr>
          <p:spPr>
            <a:xfrm>
              <a:off x="4990168" y="2812329"/>
              <a:ext cx="838201" cy="0"/>
            </a:xfrm>
            <a:prstGeom prst="line">
              <a:avLst/>
            </a:prstGeom>
            <a:ln w="1905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 rot="16200000" flipV="1">
            <a:off x="11327070" y="2596385"/>
            <a:ext cx="605360" cy="473124"/>
            <a:chOff x="3467180" y="3932342"/>
            <a:chExt cx="2207996" cy="2088070"/>
          </a:xfrm>
          <a:solidFill>
            <a:srgbClr val="4472C4">
              <a:alpha val="65000"/>
            </a:srgbClr>
          </a:solidFill>
        </p:grpSpPr>
        <p:sp>
          <p:nvSpPr>
            <p:cNvPr id="68" name="等腰三角形 67"/>
            <p:cNvSpPr/>
            <p:nvPr/>
          </p:nvSpPr>
          <p:spPr>
            <a:xfrm>
              <a:off x="3467180" y="4116967"/>
              <a:ext cx="2207996" cy="1903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>
              <a:off x="3467180" y="3932342"/>
              <a:ext cx="2207996" cy="1903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16200000" flipV="1">
            <a:off x="11327070" y="4915858"/>
            <a:ext cx="605360" cy="473124"/>
            <a:chOff x="3467180" y="3932342"/>
            <a:chExt cx="2207996" cy="2088070"/>
          </a:xfrm>
          <a:solidFill>
            <a:srgbClr val="4472C4">
              <a:alpha val="65000"/>
            </a:srgbClr>
          </a:solidFill>
        </p:grpSpPr>
        <p:sp>
          <p:nvSpPr>
            <p:cNvPr id="71" name="等腰三角形 70"/>
            <p:cNvSpPr/>
            <p:nvPr/>
          </p:nvSpPr>
          <p:spPr>
            <a:xfrm>
              <a:off x="3467180" y="4116967"/>
              <a:ext cx="2207996" cy="1903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>
              <a:off x="3467180" y="3932342"/>
              <a:ext cx="2207996" cy="1903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77" l="0" r="100000">
                        <a14:foregroundMark x1="63489" y1="14955" x2="63489" y2="14955"/>
                        <a14:foregroundMark x1="64782" y1="25000" x2="64782" y2="25000"/>
                        <a14:foregroundMark x1="61228" y1="26116" x2="61228" y2="26116"/>
                        <a14:foregroundMark x1="58158" y1="25223" x2="58158" y2="25223"/>
                        <a14:foregroundMark x1="67851" y1="28571" x2="67851" y2="28571"/>
                        <a14:foregroundMark x1="71729" y1="29464" x2="71729" y2="29464"/>
                        <a14:foregroundMark x1="73021" y1="19866" x2="73021" y2="19866"/>
                        <a14:foregroundMark x1="56220" y1="14955" x2="56220" y2="14955"/>
                        <a14:foregroundMark x1="66236" y1="38170" x2="66236" y2="38170"/>
                        <a14:foregroundMark x1="64620" y1="41964" x2="64620" y2="41964"/>
                        <a14:foregroundMark x1="63489" y1="45313" x2="63489" y2="45313"/>
                        <a14:foregroundMark x1="75444" y1="58705" x2="75444" y2="58705"/>
                        <a14:foregroundMark x1="74475" y1="56473" x2="74475" y2="56473"/>
                        <a14:foregroundMark x1="53473" y1="55804" x2="53473" y2="55804"/>
                        <a14:foregroundMark x1="82553" y1="68750" x2="82553" y2="68750"/>
                        <a14:foregroundMark x1="80291" y1="66741" x2="80291" y2="66741"/>
                        <a14:foregroundMark x1="74637" y1="64732" x2="74637" y2="64732"/>
                        <a14:foregroundMark x1="47819" y1="50000" x2="47819" y2="50000"/>
                        <a14:foregroundMark x1="47658" y1="51563" x2="47658" y2="51563"/>
                        <a14:foregroundMark x1="47334" y1="52679" x2="47334" y2="52679"/>
                        <a14:foregroundMark x1="47658" y1="54018" x2="47658" y2="54018"/>
                        <a14:foregroundMark x1="48950" y1="50893" x2="48950" y2="50893"/>
                        <a14:foregroundMark x1="46850" y1="49777" x2="46850" y2="49777"/>
                        <a14:foregroundMark x1="38449" y1="62723" x2="38449" y2="62723"/>
                        <a14:foregroundMark x1="38611" y1="60045" x2="38611" y2="60045"/>
                        <a14:foregroundMark x1="38934" y1="58482" x2="38934" y2="58482"/>
                        <a14:foregroundMark x1="40065" y1="59821" x2="40065" y2="59821"/>
                        <a14:foregroundMark x1="41357" y1="56250" x2="41357" y2="56250"/>
                        <a14:foregroundMark x1="33603" y1="60714" x2="33603" y2="60714"/>
                        <a14:foregroundMark x1="35057" y1="60938" x2="35057" y2="60938"/>
                        <a14:foregroundMark x1="35057" y1="58036" x2="35057" y2="58036"/>
                        <a14:foregroundMark x1="37157" y1="55804" x2="37157" y2="55804"/>
                        <a14:foregroundMark x1="40226" y1="53125" x2="40226" y2="53125"/>
                        <a14:foregroundMark x1="44265" y1="54018" x2="44265" y2="54018"/>
                        <a14:foregroundMark x1="50081" y1="55804" x2="50081" y2="55804"/>
                        <a14:foregroundMark x1="17447" y1="77455" x2="17447" y2="77455"/>
                        <a14:foregroundMark x1="15994" y1="80580" x2="15994" y2="80580"/>
                        <a14:foregroundMark x1="20194" y1="77455" x2="20194" y2="77455"/>
                        <a14:foregroundMark x1="16317" y1="75670" x2="16317" y2="75670"/>
                        <a14:foregroundMark x1="13086" y1="78125" x2="13086" y2="78125"/>
                        <a14:foregroundMark x1="11147" y1="80357" x2="11147" y2="80357"/>
                        <a14:foregroundMark x1="60420" y1="93080" x2="60420" y2="93080"/>
                        <a14:foregroundMark x1="57674" y1="95759" x2="57674" y2="95759"/>
                        <a14:foregroundMark x1="53150" y1="97321" x2="53150" y2="97321"/>
                        <a14:foregroundMark x1="49758" y1="95759" x2="49758" y2="95759"/>
                        <a14:foregroundMark x1="44265" y1="93973" x2="44265" y2="93973"/>
                        <a14:foregroundMark x1="38611" y1="91518" x2="38611" y2="91518"/>
                        <a14:foregroundMark x1="30372" y1="87946" x2="30372" y2="87946"/>
                        <a14:foregroundMark x1="63974" y1="89286" x2="63974" y2="89286"/>
                        <a14:foregroundMark x1="66236" y1="86607" x2="66236" y2="86607"/>
                        <a14:foregroundMark x1="69305" y1="83259" x2="69305" y2="83259"/>
                        <a14:foregroundMark x1="71890" y1="80580" x2="71890" y2="80580"/>
                        <a14:foregroundMark x1="74798" y1="77009" x2="74798" y2="77009"/>
                        <a14:foregroundMark x1="80452" y1="71205" x2="80452" y2="71205"/>
                        <a14:foregroundMark x1="59612" y1="36384" x2="59612" y2="36384"/>
                        <a14:foregroundMark x1="69952" y1="13839" x2="69952" y2="13839"/>
                        <a14:foregroundMark x1="35057" y1="89955" x2="35057" y2="89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8352"/>
            <a:ext cx="5413239" cy="3917821"/>
          </a:xfrm>
          <a:prstGeom prst="rect">
            <a:avLst/>
          </a:prstGeom>
          <a:noFill/>
          <a:ln>
            <a:noFill/>
          </a:ln>
          <a:effectLst>
            <a:outerShdw blurRad="101600" dist="35921" dir="2700000" algn="ctr" rotWithShape="0">
              <a:schemeClr val="tx1">
                <a:alpha val="4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9182332" y="6411120"/>
            <a:ext cx="2233063" cy="561367"/>
          </a:xfrm>
          <a:prstGeom prst="rect">
            <a:avLst/>
          </a:prstGeom>
          <a:solidFill>
            <a:srgbClr val="5C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6231959" cy="751809"/>
          </a:xfrm>
        </p:spPr>
        <p:txBody>
          <a:bodyPr/>
          <a:lstStyle/>
          <a:p>
            <a:r>
              <a:rPr lang="en-US" altLang="zh-CN" dirty="0"/>
              <a:t>keystone</a:t>
            </a:r>
            <a:r>
              <a:rPr lang="zh-CN" altLang="en-US" dirty="0"/>
              <a:t>管理认证用户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认证服务流程</a:t>
            </a:r>
          </a:p>
        </p:txBody>
      </p:sp>
      <p:sp>
        <p:nvSpPr>
          <p:cNvPr id="14" name="矩形 13"/>
          <p:cNvSpPr/>
          <p:nvPr/>
        </p:nvSpPr>
        <p:spPr>
          <a:xfrm>
            <a:off x="4688931" y="6410904"/>
            <a:ext cx="4480003" cy="561367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88568" y="6460350"/>
            <a:ext cx="484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  <a:ea typeface="+mn-ea"/>
                <a:sym typeface="Calibri" panose="020F0502020204030204" pitchFamily="34" charset="0"/>
              </a:rPr>
              <a:t>服务申请认证机制流程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721485"/>
            <a:ext cx="7148195" cy="46774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100" y="1689625"/>
            <a:ext cx="54229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 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提供用户名密码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请求登录；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Keystone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验证成功返回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；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 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使用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Nova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提供服务，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Nova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会去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Keystone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查询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User 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的有效性；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3.  Nova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确认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有效后，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3.1 Nova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使用该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Glance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服务；同前，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Glance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会向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Keystone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验证令牌有效性；确认有效后返回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image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Nova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；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  3.2 Nova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使用该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请求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Neutron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服务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; Nuetron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Keystone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验证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有效性，确认后提供网络服务；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4. Nova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反馈操作结果至用户。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2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配置</a:t>
            </a:r>
            <a:r>
              <a:rPr lang="en-US" altLang="zh-CN" b="1" dirty="0">
                <a:solidFill>
                  <a:schemeClr val="tx1"/>
                </a:solidFill>
              </a:rPr>
              <a:t>keystone</a:t>
            </a:r>
            <a:r>
              <a:rPr lang="zh-CN" altLang="en-US" b="1" dirty="0">
                <a:solidFill>
                  <a:schemeClr val="tx1"/>
                </a:solidFill>
              </a:rPr>
              <a:t>应用环境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kern="2200" dirty="0">
                <a:latin typeface="+mn-ea"/>
              </a:rPr>
              <a:t>验证服务</a:t>
            </a:r>
          </a:p>
          <a:p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1875" y="1707391"/>
            <a:ext cx="10046068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    安装</a:t>
            </a:r>
            <a:r>
              <a:rPr lang="en-US" altLang="zh-CN" sz="2400" dirty="0">
                <a:latin typeface="+mn-ea"/>
                <a:ea typeface="+mn-ea"/>
              </a:rPr>
              <a:t>Keystone</a:t>
            </a:r>
            <a:r>
              <a:rPr lang="zh-CN" altLang="en-US" sz="2400" dirty="0">
                <a:latin typeface="+mn-ea"/>
                <a:ea typeface="+mn-ea"/>
              </a:rPr>
              <a:t>服务需要以下步骤：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   </a:t>
            </a:r>
            <a:r>
              <a:rPr lang="en-US" altLang="zh-CN" sz="2400" dirty="0">
                <a:latin typeface="+mn-ea"/>
                <a:ea typeface="+mn-ea"/>
              </a:rPr>
              <a:t>1. </a:t>
            </a:r>
            <a:r>
              <a:rPr lang="zh-CN" altLang="zh-CN" sz="2400" dirty="0">
                <a:latin typeface="+mn-ea"/>
                <a:ea typeface="+mn-ea"/>
              </a:rPr>
              <a:t>创建</a:t>
            </a:r>
            <a:r>
              <a:rPr lang="en-US" altLang="zh-CN" sz="2400" dirty="0">
                <a:latin typeface="+mn-ea"/>
                <a:ea typeface="+mn-ea"/>
              </a:rPr>
              <a:t>Keystone</a:t>
            </a:r>
            <a:r>
              <a:rPr lang="zh-CN" altLang="en-US" sz="2400" dirty="0">
                <a:latin typeface="+mn-ea"/>
                <a:ea typeface="+mn-ea"/>
              </a:rPr>
              <a:t>数据库；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   </a:t>
            </a:r>
            <a:r>
              <a:rPr lang="en-US" altLang="zh-CN" sz="2400" dirty="0">
                <a:latin typeface="+mn-ea"/>
                <a:ea typeface="+mn-ea"/>
              </a:rPr>
              <a:t>2. </a:t>
            </a:r>
            <a:r>
              <a:rPr lang="zh-CN" altLang="en-US" sz="2400" dirty="0">
                <a:latin typeface="+mn-ea"/>
                <a:ea typeface="+mn-ea"/>
              </a:rPr>
              <a:t>安装</a:t>
            </a:r>
            <a:r>
              <a:rPr lang="en-US" altLang="zh-CN" sz="2400" dirty="0">
                <a:latin typeface="+mn-ea"/>
                <a:ea typeface="+mn-ea"/>
              </a:rPr>
              <a:t>Apache HTTP</a:t>
            </a:r>
            <a:r>
              <a:rPr lang="zh-CN" altLang="en-US" sz="2400" dirty="0">
                <a:latin typeface="+mn-ea"/>
                <a:ea typeface="+mn-ea"/>
              </a:rPr>
              <a:t>服务器来服务认证请求；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   </a:t>
            </a:r>
            <a:r>
              <a:rPr lang="en-US" altLang="zh-CN" sz="2400" dirty="0">
                <a:latin typeface="+mn-ea"/>
                <a:ea typeface="+mn-ea"/>
              </a:rPr>
              <a:t>3. </a:t>
            </a:r>
            <a:r>
              <a:rPr lang="zh-CN" altLang="en-US" sz="2400" dirty="0">
                <a:latin typeface="+mn-ea"/>
                <a:ea typeface="+mn-ea"/>
              </a:rPr>
              <a:t>创建</a:t>
            </a:r>
            <a:r>
              <a:rPr lang="en-US" altLang="zh-CN" sz="2400" dirty="0">
                <a:latin typeface="+mn-ea"/>
                <a:ea typeface="+mn-ea"/>
              </a:rPr>
              <a:t>Keystone</a:t>
            </a:r>
            <a:r>
              <a:rPr lang="zh-CN" altLang="en-US" sz="2400" dirty="0">
                <a:latin typeface="+mn-ea"/>
                <a:ea typeface="+mn-ea"/>
              </a:rPr>
              <a:t>服务实体和</a:t>
            </a:r>
            <a:r>
              <a:rPr lang="en-US" altLang="zh-CN" sz="2400" dirty="0">
                <a:latin typeface="+mn-ea"/>
                <a:ea typeface="+mn-ea"/>
              </a:rPr>
              <a:t>API</a:t>
            </a:r>
            <a:r>
              <a:rPr lang="zh-CN" altLang="en-US" sz="2400" dirty="0">
                <a:latin typeface="+mn-ea"/>
                <a:ea typeface="+mn-ea"/>
              </a:rPr>
              <a:t>端点；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   </a:t>
            </a:r>
            <a:r>
              <a:rPr lang="en-US" altLang="zh-CN" sz="2400" dirty="0">
                <a:latin typeface="+mn-ea"/>
                <a:ea typeface="+mn-ea"/>
              </a:rPr>
              <a:t>4. </a:t>
            </a:r>
            <a:r>
              <a:rPr lang="zh-CN" altLang="en-US" sz="2400" dirty="0">
                <a:latin typeface="+mn-ea"/>
                <a:ea typeface="+mn-ea"/>
              </a:rPr>
              <a:t>创建域、项目、用户和角色。</a:t>
            </a:r>
          </a:p>
          <a:p>
            <a:pPr marL="342900" indent="-342900">
              <a:lnSpc>
                <a:spcPct val="150000"/>
              </a:lnSpc>
            </a:pPr>
            <a:endParaRPr lang="en-US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400" dirty="0">
                <a:latin typeface="+mn-ea"/>
                <a:ea typeface="+mn-ea"/>
              </a:rPr>
              <a:t>    Keystone</a:t>
            </a:r>
            <a:r>
              <a:rPr lang="zh-CN" altLang="zh-CN" sz="2400" dirty="0">
                <a:latin typeface="+mn-ea"/>
                <a:ea typeface="+mn-ea"/>
              </a:rPr>
              <a:t>服务主配置文件存放在</a:t>
            </a:r>
            <a:r>
              <a:rPr lang="en-US" altLang="zh-CN" sz="2400" dirty="0">
                <a:latin typeface="+mn-ea"/>
                <a:ea typeface="+mn-ea"/>
              </a:rPr>
              <a:t>/</a:t>
            </a:r>
            <a:r>
              <a:rPr lang="en-US" altLang="zh-CN" sz="2400" dirty="0" err="1">
                <a:latin typeface="+mn-ea"/>
                <a:ea typeface="+mn-ea"/>
              </a:rPr>
              <a:t>etc</a:t>
            </a:r>
            <a:r>
              <a:rPr lang="en-US" altLang="zh-CN" sz="2400" dirty="0">
                <a:latin typeface="+mn-ea"/>
                <a:ea typeface="+mn-ea"/>
              </a:rPr>
              <a:t>/keystone</a:t>
            </a:r>
            <a:r>
              <a:rPr lang="zh-CN" altLang="zh-CN" sz="2400" dirty="0">
                <a:latin typeface="+mn-ea"/>
                <a:ea typeface="+mn-ea"/>
              </a:rPr>
              <a:t>，名为</a:t>
            </a:r>
            <a:r>
              <a:rPr lang="en-US" altLang="zh-CN" sz="2400" dirty="0" err="1">
                <a:latin typeface="+mn-ea"/>
                <a:ea typeface="+mn-ea"/>
              </a:rPr>
              <a:t>keystone.conf</a:t>
            </a:r>
            <a:r>
              <a:rPr lang="zh-CN" altLang="zh-CN" sz="2400" dirty="0">
                <a:latin typeface="+mn-ea"/>
                <a:ea typeface="+mn-ea"/>
              </a:rPr>
              <a:t>，在配置文件中需要配置初始的</a:t>
            </a:r>
            <a:r>
              <a:rPr lang="en-US" altLang="zh-CN" sz="2400" dirty="0">
                <a:latin typeface="+mn-ea"/>
                <a:ea typeface="+mn-ea"/>
              </a:rPr>
              <a:t>token</a:t>
            </a:r>
            <a:r>
              <a:rPr lang="zh-CN" altLang="zh-CN" sz="2400" dirty="0">
                <a:latin typeface="+mn-ea"/>
                <a:ea typeface="+mn-ea"/>
              </a:rPr>
              <a:t>值和数据库的连接地址等。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1961E-6B7B-4F9E-BF61-64172FD4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7" y="353233"/>
            <a:ext cx="5331223" cy="42840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A3BF8BD-591D-4DE5-BA5A-814E0ACBFE3E}"/>
              </a:ext>
            </a:extLst>
          </p:cNvPr>
          <p:cNvSpPr/>
          <p:nvPr/>
        </p:nvSpPr>
        <p:spPr>
          <a:xfrm>
            <a:off x="-72987" y="992"/>
            <a:ext cx="12337974" cy="6856017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0" tIns="60949" rIns="121900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D763F56-BE80-4328-AF16-A7B21C6CD478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-85680" y="1643200"/>
            <a:ext cx="5794532" cy="42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54" tIns="60926" rIns="121854" bIns="60926"/>
          <a:lstStyle>
            <a:lvl1pPr marL="457200" indent="-4572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990600" indent="-3810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5240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2133600" indent="-304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743200" indent="-304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3200400" indent="-304800" defTabSz="1219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3657600" indent="-304800" defTabSz="1219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4114800" indent="-304800" defTabSz="1219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4572000" indent="-304800" defTabSz="1219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 sz="1999">
              <a:solidFill>
                <a:schemeClr val="tx1"/>
              </a:solidFill>
            </a:endParaRPr>
          </a:p>
        </p:txBody>
      </p: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31BFF687-F29B-4ACD-A5F0-D18D7E151ECB}"/>
              </a:ext>
            </a:extLst>
          </p:cNvPr>
          <p:cNvCxnSpPr/>
          <p:nvPr/>
        </p:nvCxnSpPr>
        <p:spPr>
          <a:xfrm>
            <a:off x="69813" y="2127134"/>
            <a:ext cx="35795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id="{DB22CDBB-C9C3-4D58-9B2A-30E7EF502910}"/>
              </a:ext>
            </a:extLst>
          </p:cNvPr>
          <p:cNvCxnSpPr/>
          <p:nvPr/>
        </p:nvCxnSpPr>
        <p:spPr>
          <a:xfrm>
            <a:off x="69813" y="2298495"/>
            <a:ext cx="35795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>
            <a:extLst>
              <a:ext uri="{FF2B5EF4-FFF2-40B4-BE49-F238E27FC236}">
                <a16:creationId xmlns:a16="http://schemas.microsoft.com/office/drawing/2014/main" id="{808D9FF3-FA36-4322-A364-22888A6C9E38}"/>
              </a:ext>
            </a:extLst>
          </p:cNvPr>
          <p:cNvCxnSpPr/>
          <p:nvPr/>
        </p:nvCxnSpPr>
        <p:spPr>
          <a:xfrm>
            <a:off x="69813" y="2455576"/>
            <a:ext cx="35795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连接符 322">
            <a:extLst>
              <a:ext uri="{FF2B5EF4-FFF2-40B4-BE49-F238E27FC236}">
                <a16:creationId xmlns:a16="http://schemas.microsoft.com/office/drawing/2014/main" id="{ACC05F10-BDAE-42BB-AF02-165447A792A2}"/>
              </a:ext>
            </a:extLst>
          </p:cNvPr>
          <p:cNvCxnSpPr/>
          <p:nvPr/>
        </p:nvCxnSpPr>
        <p:spPr>
          <a:xfrm>
            <a:off x="69813" y="2626937"/>
            <a:ext cx="35795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>
            <a:extLst>
              <a:ext uri="{FF2B5EF4-FFF2-40B4-BE49-F238E27FC236}">
                <a16:creationId xmlns:a16="http://schemas.microsoft.com/office/drawing/2014/main" id="{CE7A19C8-047B-47F8-96B5-E94DA6C95BBB}"/>
              </a:ext>
            </a:extLst>
          </p:cNvPr>
          <p:cNvCxnSpPr/>
          <p:nvPr/>
        </p:nvCxnSpPr>
        <p:spPr>
          <a:xfrm>
            <a:off x="69813" y="2820511"/>
            <a:ext cx="35795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828B9445-904E-43A3-897E-B1764FB00E50}"/>
              </a:ext>
            </a:extLst>
          </p:cNvPr>
          <p:cNvCxnSpPr/>
          <p:nvPr/>
        </p:nvCxnSpPr>
        <p:spPr>
          <a:xfrm>
            <a:off x="69813" y="2991872"/>
            <a:ext cx="35795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连接符 325">
            <a:extLst>
              <a:ext uri="{FF2B5EF4-FFF2-40B4-BE49-F238E27FC236}">
                <a16:creationId xmlns:a16="http://schemas.microsoft.com/office/drawing/2014/main" id="{C37D9689-B4D7-4520-8A8C-B39698159574}"/>
              </a:ext>
            </a:extLst>
          </p:cNvPr>
          <p:cNvCxnSpPr/>
          <p:nvPr/>
        </p:nvCxnSpPr>
        <p:spPr>
          <a:xfrm>
            <a:off x="69813" y="3148952"/>
            <a:ext cx="35795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>
            <a:extLst>
              <a:ext uri="{FF2B5EF4-FFF2-40B4-BE49-F238E27FC236}">
                <a16:creationId xmlns:a16="http://schemas.microsoft.com/office/drawing/2014/main" id="{D83B169B-F7C7-4E59-865B-C6BB3CEE1355}"/>
              </a:ext>
            </a:extLst>
          </p:cNvPr>
          <p:cNvCxnSpPr/>
          <p:nvPr/>
        </p:nvCxnSpPr>
        <p:spPr>
          <a:xfrm>
            <a:off x="69813" y="3320313"/>
            <a:ext cx="35795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TextBox 1">
            <a:extLst>
              <a:ext uri="{FF2B5EF4-FFF2-40B4-BE49-F238E27FC236}">
                <a16:creationId xmlns:a16="http://schemas.microsoft.com/office/drawing/2014/main" id="{721464F1-4080-4221-8C76-DBA7EED77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0965" y="943476"/>
            <a:ext cx="1359346" cy="88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60949">
            <a:spAutoFit/>
          </a:bodyPr>
          <a:lstStyle/>
          <a:p>
            <a:pPr eaLnBrk="1" hangingPunct="1">
              <a:lnSpc>
                <a:spcPts val="6935"/>
              </a:lnSpc>
            </a:pPr>
            <a:r>
              <a:rPr lang="zh-CN" altLang="en-US" sz="5297" dirty="0">
                <a:solidFill>
                  <a:srgbClr val="4197D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en-US" altLang="zh-CN" sz="5297" dirty="0">
              <a:solidFill>
                <a:srgbClr val="4197D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61C6BC0-84A8-4751-A248-248091C4A128}"/>
              </a:ext>
            </a:extLst>
          </p:cNvPr>
          <p:cNvSpPr/>
          <p:nvPr/>
        </p:nvSpPr>
        <p:spPr>
          <a:xfrm>
            <a:off x="142801" y="992663"/>
            <a:ext cx="917097" cy="812377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endParaRPr lang="zh-CN" altLang="en-US" sz="3998" b="1" dirty="0">
              <a:solidFill>
                <a:srgbClr val="FFFFFF"/>
              </a:solidFill>
            </a:endParaRPr>
          </a:p>
        </p:txBody>
      </p:sp>
      <p:sp>
        <p:nvSpPr>
          <p:cNvPr id="9232" name="文本占位符 7">
            <a:extLst>
              <a:ext uri="{FF2B5EF4-FFF2-40B4-BE49-F238E27FC236}">
                <a16:creationId xmlns:a16="http://schemas.microsoft.com/office/drawing/2014/main" id="{F0B2E444-09CA-41E2-9C62-2CA462FAB54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631501" y="957756"/>
            <a:ext cx="7186044" cy="90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ts val="999"/>
              </a:spcBef>
            </a:pPr>
            <a:endParaRPr lang="zh-CN" altLang="zh-CN" sz="1599">
              <a:latin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999"/>
              </a:spcBef>
            </a:pPr>
            <a:endParaRPr lang="zh-CN" altLang="en-US" sz="1999">
              <a:latin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文本占位符 7">
            <a:extLst>
              <a:ext uri="{FF2B5EF4-FFF2-40B4-BE49-F238E27FC236}">
                <a16:creationId xmlns:a16="http://schemas.microsoft.com/office/drawing/2014/main" id="{B89DDD20-DB33-4B84-981D-5A7D920A68F1}"/>
              </a:ext>
            </a:extLst>
          </p:cNvPr>
          <p:cNvSpPr>
            <a:spLocks noGrp="1"/>
          </p:cNvSpPr>
          <p:nvPr/>
        </p:nvSpPr>
        <p:spPr>
          <a:xfrm>
            <a:off x="4631501" y="5333802"/>
            <a:ext cx="7186044" cy="138675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0" indent="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defRPr/>
            </a:pPr>
            <a:endParaRPr altLang="zh-CN" sz="1599" noProof="1"/>
          </a:p>
          <a:p>
            <a:pPr marL="285607" indent="-285607">
              <a:buFont typeface="Arial" panose="020B0604020202020204" pitchFamily="34" charset="0"/>
              <a:buChar char="•"/>
              <a:defRPr/>
            </a:pPr>
            <a:endParaRPr altLang="zh-CN" sz="1599" noProof="1"/>
          </a:p>
          <a:p>
            <a:pPr>
              <a:defRPr/>
            </a:pPr>
            <a:endParaRPr sz="1999" noProof="1"/>
          </a:p>
        </p:txBody>
      </p:sp>
      <p:pic>
        <p:nvPicPr>
          <p:cNvPr id="9234" name="图片 4">
            <a:extLst>
              <a:ext uri="{FF2B5EF4-FFF2-40B4-BE49-F238E27FC236}">
                <a16:creationId xmlns:a16="http://schemas.microsoft.com/office/drawing/2014/main" id="{BFA95FCA-BECC-4455-BEF7-13520E0D9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280" y="1133876"/>
            <a:ext cx="5554418" cy="368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占位符 7">
            <a:extLst>
              <a:ext uri="{FF2B5EF4-FFF2-40B4-BE49-F238E27FC236}">
                <a16:creationId xmlns:a16="http://schemas.microsoft.com/office/drawing/2014/main" id="{0F8D45A2-1FED-4D21-8217-824BF06A905D}"/>
              </a:ext>
            </a:extLst>
          </p:cNvPr>
          <p:cNvSpPr>
            <a:spLocks noGrp="1"/>
          </p:cNvSpPr>
          <p:nvPr/>
        </p:nvSpPr>
        <p:spPr>
          <a:xfrm>
            <a:off x="5091636" y="4947022"/>
            <a:ext cx="7186044" cy="15095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0" indent="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1999" noProof="1">
                <a:solidFill>
                  <a:schemeClr val="accent1"/>
                </a:solidFill>
              </a:rPr>
              <a:t>主控节点由哪些组件组成？备控节点的用途是什么？</a:t>
            </a:r>
            <a:endParaRPr lang="en-US" altLang="zh-CN" sz="1999" noProof="1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1999" noProof="1">
                <a:solidFill>
                  <a:schemeClr val="accent1"/>
                </a:solidFill>
              </a:rPr>
              <a:t>计算节点</a:t>
            </a:r>
            <a:r>
              <a:rPr lang="en-US" altLang="zh-CN" sz="1999" noProof="1">
                <a:solidFill>
                  <a:schemeClr val="accent1"/>
                </a:solidFill>
              </a:rPr>
              <a:t>\</a:t>
            </a:r>
            <a:r>
              <a:rPr lang="zh-CN" altLang="en-US" sz="1999" noProof="1">
                <a:solidFill>
                  <a:schemeClr val="accent1"/>
                </a:solidFill>
              </a:rPr>
              <a:t>存储节点由哪些组件组成？</a:t>
            </a:r>
            <a:endParaRPr lang="en-US" altLang="zh-CN" sz="1999" noProof="1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1999" noProof="1">
                <a:solidFill>
                  <a:schemeClr val="accent1"/>
                </a:solidFill>
              </a:rPr>
              <a:t>SDN</a:t>
            </a:r>
            <a:r>
              <a:rPr lang="zh-CN" altLang="en-US" sz="1999" noProof="1">
                <a:solidFill>
                  <a:schemeClr val="accent1"/>
                </a:solidFill>
              </a:rPr>
              <a:t>采用什么组件？</a:t>
            </a:r>
            <a:endParaRPr sz="1999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1444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2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配置</a:t>
            </a:r>
            <a:r>
              <a:rPr lang="en-US" altLang="zh-CN" b="1" dirty="0">
                <a:solidFill>
                  <a:schemeClr val="tx1"/>
                </a:solidFill>
              </a:rPr>
              <a:t>keystone</a:t>
            </a:r>
            <a:r>
              <a:rPr lang="zh-CN" altLang="en-US" b="1" dirty="0">
                <a:solidFill>
                  <a:schemeClr val="tx1"/>
                </a:solidFill>
              </a:rPr>
              <a:t>应用环境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kern="2200" dirty="0">
                <a:latin typeface="+mn-ea"/>
              </a:rPr>
              <a:t>验证服务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3236" y="1375188"/>
            <a:ext cx="10046068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+mn-ea"/>
                <a:ea typeface="+mn-ea"/>
              </a:rPr>
              <a:t>1. </a:t>
            </a:r>
            <a:r>
              <a:rPr altLang="zh-CN" sz="2400" dirty="0">
                <a:latin typeface="+mn-ea"/>
                <a:ea typeface="+mn-ea"/>
              </a:rPr>
              <a:t>创建keystone数据库并授权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400" dirty="0">
                <a:latin typeface="+mn-ea"/>
                <a:ea typeface="+mn-ea"/>
              </a:rPr>
              <a:t>Keystone</a:t>
            </a:r>
            <a:r>
              <a:rPr lang="zh-CN" altLang="zh-CN" sz="2400" dirty="0">
                <a:latin typeface="+mn-ea"/>
                <a:ea typeface="+mn-ea"/>
              </a:rPr>
              <a:t>后台数据库采用</a:t>
            </a:r>
            <a:r>
              <a:rPr lang="en-US" altLang="zh-CN" sz="2400" dirty="0">
                <a:latin typeface="+mn-ea"/>
                <a:ea typeface="+mn-ea"/>
              </a:rPr>
              <a:t>MySQL</a:t>
            </a:r>
            <a:r>
              <a:rPr lang="zh-CN" altLang="en-US" sz="2400" dirty="0">
                <a:latin typeface="+mn-ea"/>
                <a:ea typeface="+mn-ea"/>
              </a:rPr>
              <a:t>数据库</a:t>
            </a: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zh-CN" sz="2400" dirty="0">
                <a:latin typeface="+mn-ea"/>
                <a:ea typeface="+mn-ea"/>
              </a:rPr>
              <a:t>具体命令如下：</a:t>
            </a: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sz="2400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150" y="3307080"/>
            <a:ext cx="1086294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mysql -p123456</a:t>
            </a:r>
          </a:p>
          <a:p>
            <a:r>
              <a:rPr lang="zh-CN" altLang="en-US" dirty="0"/>
              <a:t>--------------------------------</a:t>
            </a:r>
          </a:p>
          <a:p>
            <a:r>
              <a:rPr lang="zh-CN" altLang="en-US" dirty="0"/>
              <a:t>CREATE DATABASE keystone;    </a:t>
            </a:r>
            <a:r>
              <a:rPr lang="en-US" altLang="zh-CN" dirty="0"/>
              <a:t>-- </a:t>
            </a:r>
            <a:r>
              <a:rPr lang="zh-CN" altLang="zh-CN" dirty="0"/>
              <a:t>创建数据库，名为</a:t>
            </a:r>
            <a:r>
              <a:rPr lang="en-US" altLang="zh-CN" dirty="0"/>
              <a:t>keystone</a:t>
            </a:r>
            <a:endParaRPr lang="zh-CN" altLang="en-US" dirty="0"/>
          </a:p>
          <a:p>
            <a:r>
              <a:rPr lang="zh-CN" altLang="en-US" dirty="0"/>
              <a:t>GRANT ALL PRIVILEGES ON keystone.* TO 'keystone'@'localhost' IDENTIFIED BY 'keystone';  </a:t>
            </a:r>
            <a:r>
              <a:rPr lang="en-US" altLang="zh-CN" dirty="0"/>
              <a:t>-- keystone</a:t>
            </a:r>
            <a:r>
              <a:rPr lang="zh-CN" altLang="zh-CN" dirty="0"/>
              <a:t>授</a:t>
            </a:r>
            <a:r>
              <a:rPr lang="zh-CN" altLang="en-US" dirty="0"/>
              <a:t>权</a:t>
            </a:r>
          </a:p>
          <a:p>
            <a:r>
              <a:rPr lang="zh-CN" altLang="en-US" dirty="0"/>
              <a:t>GRANT ALL PRIVILEGES ON keystone.* TO 'keystone'@'%' IDENTIFIED BY 'keystone';</a:t>
            </a:r>
          </a:p>
          <a:p>
            <a:endParaRPr lang="zh-CN" altLang="en-US" dirty="0"/>
          </a:p>
          <a:p>
            <a:r>
              <a:rPr lang="zh-CN" altLang="en-US" dirty="0"/>
              <a:t>flush privileges;</a:t>
            </a:r>
          </a:p>
          <a:p>
            <a:r>
              <a:rPr lang="zh-CN" altLang="en-US" dirty="0"/>
              <a:t>show databases;</a:t>
            </a:r>
          </a:p>
          <a:p>
            <a:r>
              <a:rPr lang="zh-CN" altLang="en-US" dirty="0"/>
              <a:t>select user,host from mysql.user;</a:t>
            </a:r>
          </a:p>
          <a:p>
            <a:r>
              <a:rPr lang="zh-CN" altLang="en-US" dirty="0"/>
              <a:t>exit</a:t>
            </a:r>
          </a:p>
          <a:p>
            <a:r>
              <a:rPr lang="zh-CN" altLang="en-US" dirty="0"/>
              <a:t>--------------------------------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2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配置</a:t>
            </a:r>
            <a:r>
              <a:rPr lang="en-US" altLang="zh-CN" b="1" dirty="0">
                <a:solidFill>
                  <a:schemeClr val="tx1"/>
                </a:solidFill>
              </a:rPr>
              <a:t>keystone</a:t>
            </a:r>
            <a:r>
              <a:rPr lang="zh-CN" altLang="en-US" b="1" dirty="0">
                <a:solidFill>
                  <a:schemeClr val="tx1"/>
                </a:solidFill>
              </a:rPr>
              <a:t>应用环境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kern="2200" dirty="0">
                <a:latin typeface="+mn-ea"/>
              </a:rPr>
              <a:t>验证服务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3236" y="1375188"/>
            <a:ext cx="10046068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+mn-ea"/>
                <a:ea typeface="+mn-ea"/>
              </a:rPr>
              <a:t>2. </a:t>
            </a:r>
            <a:r>
              <a:rPr altLang="zh-CN" sz="2400" dirty="0">
                <a:latin typeface="+mn-ea"/>
                <a:ea typeface="+mn-ea"/>
              </a:rPr>
              <a:t>安装keystone相关软件包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zh-CN" sz="2400" dirty="0">
                <a:latin typeface="+mn-ea"/>
                <a:ea typeface="+mn-ea"/>
              </a:rPr>
              <a:t>具体命令如下：</a:t>
            </a: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ea typeface="+mn-ea"/>
              </a:rPr>
              <a:t>修改keystone配置 （注意以下方式和</a:t>
            </a:r>
            <a:r>
              <a:rPr lang="en-US" altLang="zh-CN" sz="2400" dirty="0">
                <a:latin typeface="+mn-ea"/>
                <a:ea typeface="+mn-ea"/>
              </a:rPr>
              <a:t>Vi</a:t>
            </a:r>
            <a:r>
              <a:rPr lang="zh-CN" altLang="en-US" sz="2400" dirty="0">
                <a:latin typeface="+mn-ea"/>
                <a:ea typeface="+mn-ea"/>
              </a:rPr>
              <a:t>区别</a:t>
            </a:r>
            <a:r>
              <a:rPr lang="zh-CN" altLang="zh-CN" sz="2400" dirty="0">
                <a:latin typeface="+mn-ea"/>
                <a:ea typeface="+mn-ea"/>
              </a:rPr>
              <a:t>）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zh-CN" sz="2400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2210" y="2719070"/>
            <a:ext cx="102279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yum install openstack-keystone httpd mod_wsgi -y          </a:t>
            </a:r>
            <a:r>
              <a:rPr lang="en-US" altLang="zh-CN" dirty="0"/>
              <a:t>--- </a:t>
            </a:r>
            <a:r>
              <a:rPr lang="zh-CN" altLang="zh-CN" dirty="0"/>
              <a:t>安装</a:t>
            </a:r>
            <a:r>
              <a:rPr lang="en-US" altLang="zh-CN" dirty="0"/>
              <a:t>Apache</a:t>
            </a:r>
            <a:r>
              <a:rPr lang="zh-CN" altLang="en-US" dirty="0"/>
              <a:t>及</a:t>
            </a:r>
            <a:r>
              <a:rPr lang="en-US" altLang="zh-CN" dirty="0" err="1"/>
              <a:t>wsgi</a:t>
            </a:r>
            <a:endParaRPr lang="zh-CN" altLang="en-US" dirty="0"/>
          </a:p>
          <a:p>
            <a:r>
              <a:rPr lang="zh-CN" altLang="en-US" dirty="0"/>
              <a:t>yum install openstack-keystone python-keystoneclient openstack-utils -y   </a:t>
            </a:r>
            <a:r>
              <a:rPr lang="en-US" altLang="zh-CN" dirty="0"/>
              <a:t>--  </a:t>
            </a:r>
            <a:r>
              <a:rPr lang="zh-CN" altLang="zh-CN" dirty="0"/>
              <a:t>提供</a:t>
            </a:r>
            <a:r>
              <a:rPr lang="en-US" altLang="zh-CN" dirty="0"/>
              <a:t>CLI</a:t>
            </a:r>
            <a:r>
              <a:rPr lang="zh-CN" altLang="en-US" dirty="0"/>
              <a:t>及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openstack-config ，方便配置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72210" y="4258310"/>
            <a:ext cx="13709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openstack-config --set</a:t>
            </a:r>
            <a:r>
              <a:rPr lang="zh-CN" altLang="en-US" dirty="0"/>
              <a:t> /etc/keystone/keystone.conf database connection mysql+pymysql://keystone:keystone@controller/keystone</a:t>
            </a:r>
          </a:p>
          <a:p>
            <a:r>
              <a:rPr lang="zh-CN" altLang="en-US" dirty="0"/>
              <a:t>openstack-config --set /etc/keystone/keystone.conf token provider fernet           </a:t>
            </a:r>
            <a:r>
              <a:rPr lang="en-US" altLang="zh-CN" dirty="0"/>
              <a:t>--- </a:t>
            </a:r>
            <a:r>
              <a:rPr lang="zh-CN" altLang="zh-CN" dirty="0"/>
              <a:t>令牌提供方式  </a:t>
            </a:r>
            <a:r>
              <a:rPr lang="en-US" altLang="zh-CN" dirty="0" err="1"/>
              <a:t>uuid</a:t>
            </a:r>
            <a:r>
              <a:rPr lang="en-US" altLang="zh-CN" dirty="0"/>
              <a:t>\ </a:t>
            </a:r>
            <a:r>
              <a:rPr lang="en-US" altLang="zh-CN" dirty="0" err="1"/>
              <a:t>pki</a:t>
            </a:r>
            <a:r>
              <a:rPr lang="en-US" altLang="zh-CN" dirty="0"/>
              <a:t> \ fernet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72210" y="5222240"/>
            <a:ext cx="47459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/>
              <a:t>vi </a:t>
            </a:r>
            <a:r>
              <a:rPr lang="zh-CN" altLang="en-US">
                <a:sym typeface="+mn-ea"/>
              </a:rPr>
              <a:t>/etc/keystone/keystone.conf  手工设定上述值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3117A1-9BD2-41D4-8627-4F752E00C03E}"/>
              </a:ext>
            </a:extLst>
          </p:cNvPr>
          <p:cNvSpPr txBox="1"/>
          <p:nvPr/>
        </p:nvSpPr>
        <p:spPr>
          <a:xfrm>
            <a:off x="8562340" y="5030227"/>
            <a:ext cx="759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505050"/>
                </a:solidFill>
                <a:effectLst/>
                <a:latin typeface="Lucida Grande"/>
              </a:rPr>
              <a:t>uuid</a:t>
            </a:r>
            <a:r>
              <a:rPr lang="en-US" altLang="zh-CN" b="0" i="0" dirty="0">
                <a:solidFill>
                  <a:srgbClr val="505050"/>
                </a:solidFill>
                <a:effectLst/>
                <a:latin typeface="Lucida Grande"/>
              </a:rPr>
              <a:t> </a:t>
            </a:r>
            <a:r>
              <a:rPr lang="zh-CN" altLang="en-US" b="0" i="0" dirty="0">
                <a:solidFill>
                  <a:srgbClr val="505050"/>
                </a:solidFill>
                <a:effectLst/>
                <a:latin typeface="Lucida Grande"/>
              </a:rPr>
              <a:t>随机生成</a:t>
            </a:r>
            <a:r>
              <a:rPr lang="en-US" altLang="zh-CN" b="0" i="0" dirty="0">
                <a:solidFill>
                  <a:srgbClr val="505050"/>
                </a:solidFill>
                <a:effectLst/>
                <a:latin typeface="Lucida Grande"/>
              </a:rPr>
              <a:t>16</a:t>
            </a:r>
            <a:r>
              <a:rPr lang="zh-CN" altLang="en-US" dirty="0">
                <a:solidFill>
                  <a:srgbClr val="505050"/>
                </a:solidFill>
                <a:latin typeface="Lucida Grande"/>
              </a:rPr>
              <a:t>进制</a:t>
            </a:r>
            <a:r>
              <a:rPr lang="zh-CN" altLang="en-US" b="0" i="0" dirty="0">
                <a:solidFill>
                  <a:srgbClr val="505050"/>
                </a:solidFill>
                <a:effectLst/>
                <a:latin typeface="Lucida Grande"/>
              </a:rPr>
              <a:t>序列</a:t>
            </a:r>
            <a:endParaRPr lang="en-US" altLang="zh-CN" b="0" i="0" dirty="0">
              <a:solidFill>
                <a:srgbClr val="505050"/>
              </a:solidFill>
              <a:effectLst/>
              <a:latin typeface="Lucida Grande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2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配置</a:t>
            </a:r>
            <a:r>
              <a:rPr lang="en-US" altLang="zh-CN" b="1" dirty="0">
                <a:solidFill>
                  <a:schemeClr val="tx1"/>
                </a:solidFill>
              </a:rPr>
              <a:t>keystone</a:t>
            </a:r>
            <a:r>
              <a:rPr lang="zh-CN" altLang="en-US" b="1" dirty="0">
                <a:solidFill>
                  <a:schemeClr val="tx1"/>
                </a:solidFill>
              </a:rPr>
              <a:t>应用环境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kern="2200" dirty="0">
                <a:latin typeface="+mn-ea"/>
              </a:rPr>
              <a:t>验证服务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3236" y="1375188"/>
            <a:ext cx="10046068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+mn-ea"/>
                <a:ea typeface="+mn-ea"/>
              </a:rPr>
              <a:t>3. </a:t>
            </a:r>
            <a:r>
              <a:rPr altLang="zh-CN" sz="2400" dirty="0">
                <a:latin typeface="+mn-ea"/>
                <a:ea typeface="+mn-ea"/>
              </a:rPr>
              <a:t>初始化keystone认证服务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zh-CN" sz="2400" dirty="0">
                <a:latin typeface="+mn-ea"/>
                <a:ea typeface="+mn-ea"/>
              </a:rPr>
              <a:t>具体命令如下：</a:t>
            </a: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1800" dirty="0">
                <a:latin typeface="+mn-ea"/>
                <a:ea typeface="+mn-ea"/>
              </a:rPr>
              <a:t>1）在endpoint表增加3个服务实体的API端点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1800" dirty="0">
                <a:latin typeface="+mn-ea"/>
                <a:ea typeface="+mn-ea"/>
              </a:rPr>
              <a:t>2）在local_user表中创建admin用户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1800" dirty="0">
                <a:latin typeface="+mn-ea"/>
                <a:ea typeface="+mn-ea"/>
              </a:rPr>
              <a:t>3）在project表中创建admin和Default项目（默认域）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1800" dirty="0">
                <a:latin typeface="+mn-ea"/>
                <a:ea typeface="+mn-ea"/>
              </a:rPr>
              <a:t>4）在role表创建3种角色，admin，member和reader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1800" dirty="0">
                <a:latin typeface="+mn-ea"/>
                <a:ea typeface="+mn-ea"/>
              </a:rPr>
              <a:t>5）在service表中创建identity服务</a:t>
            </a:r>
            <a:endParaRPr lang="zh-CN" altLang="zh-CN" sz="24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zh-CN" sz="2400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150" y="2621915"/>
            <a:ext cx="102279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/>
              <a:t>keystone-manage bootstrap --bootstrap-password 123456 \</a:t>
            </a:r>
          </a:p>
          <a:p>
            <a:r>
              <a:rPr dirty="0"/>
              <a:t>  --bootstrap-</a:t>
            </a:r>
            <a:r>
              <a:rPr dirty="0">
                <a:solidFill>
                  <a:srgbClr val="FF0000"/>
                </a:solidFill>
              </a:rPr>
              <a:t>admin-</a:t>
            </a:r>
            <a:r>
              <a:rPr dirty="0" err="1">
                <a:solidFill>
                  <a:srgbClr val="FF0000"/>
                </a:solidFill>
              </a:rPr>
              <a:t>url</a:t>
            </a:r>
            <a:r>
              <a:rPr dirty="0"/>
              <a:t> http://controller:5000/v3/ \</a:t>
            </a:r>
          </a:p>
          <a:p>
            <a:r>
              <a:rPr dirty="0"/>
              <a:t>  --bootstrap-</a:t>
            </a:r>
            <a:r>
              <a:rPr dirty="0">
                <a:solidFill>
                  <a:srgbClr val="FF0000"/>
                </a:solidFill>
              </a:rPr>
              <a:t>internal-</a:t>
            </a:r>
            <a:r>
              <a:rPr dirty="0" err="1">
                <a:solidFill>
                  <a:srgbClr val="FF0000"/>
                </a:solidFill>
              </a:rPr>
              <a:t>url</a:t>
            </a:r>
            <a:r>
              <a:rPr dirty="0"/>
              <a:t> http://controller:5000/v3/ \</a:t>
            </a:r>
          </a:p>
          <a:p>
            <a:r>
              <a:rPr dirty="0"/>
              <a:t>  --bootstrap-</a:t>
            </a:r>
            <a:r>
              <a:rPr dirty="0">
                <a:solidFill>
                  <a:srgbClr val="FF0000"/>
                </a:solidFill>
              </a:rPr>
              <a:t>public-</a:t>
            </a:r>
            <a:r>
              <a:rPr dirty="0" err="1">
                <a:solidFill>
                  <a:srgbClr val="FF0000"/>
                </a:solidFill>
              </a:rPr>
              <a:t>url</a:t>
            </a:r>
            <a:r>
              <a:rPr dirty="0"/>
              <a:t> http://controller:5000/v3/ \</a:t>
            </a:r>
          </a:p>
          <a:p>
            <a:r>
              <a:rPr dirty="0"/>
              <a:t>  --bootstrap-region-id </a:t>
            </a:r>
            <a:r>
              <a:rPr dirty="0" err="1"/>
              <a:t>RegionOne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2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配置</a:t>
            </a:r>
            <a:r>
              <a:rPr lang="en-US" altLang="zh-CN" b="1" dirty="0">
                <a:solidFill>
                  <a:schemeClr val="tx1"/>
                </a:solidFill>
              </a:rPr>
              <a:t>keystone</a:t>
            </a:r>
            <a:r>
              <a:rPr lang="zh-CN" altLang="en-US" b="1" dirty="0">
                <a:solidFill>
                  <a:schemeClr val="tx1"/>
                </a:solidFill>
              </a:rPr>
              <a:t>应用环境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kern="2200" dirty="0">
                <a:latin typeface="+mn-ea"/>
              </a:rPr>
              <a:t>验证服务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660" y="1375410"/>
            <a:ext cx="106775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+mn-ea"/>
                <a:ea typeface="+mn-ea"/>
              </a:rPr>
              <a:t>4. </a:t>
            </a:r>
            <a:r>
              <a:rPr altLang="zh-CN" sz="2400" dirty="0">
                <a:latin typeface="+mn-ea"/>
                <a:ea typeface="+mn-ea"/>
              </a:rPr>
              <a:t>keystone认证服务</a:t>
            </a:r>
            <a:r>
              <a:rPr lang="zh-CN" sz="2400" dirty="0">
                <a:latin typeface="+mn-ea"/>
                <a:ea typeface="+mn-ea"/>
              </a:rPr>
              <a:t>端点（</a:t>
            </a:r>
            <a:r>
              <a:rPr lang="en-US" altLang="zh-CN" sz="2400" dirty="0">
                <a:latin typeface="+mn-ea"/>
                <a:ea typeface="+mn-ea"/>
              </a:rPr>
              <a:t>Endpoint</a:t>
            </a:r>
            <a:r>
              <a:rPr lang="zh-CN" sz="2400" dirty="0">
                <a:latin typeface="+mn-ea"/>
                <a:ea typeface="+mn-ea"/>
              </a:rPr>
              <a:t>）</a:t>
            </a:r>
            <a:endParaRPr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zh-CN" sz="2400" dirty="0">
                <a:latin typeface="+mn-ea"/>
                <a:ea typeface="+mn-ea"/>
              </a:rPr>
              <a:t>云环境下每个服务运行在特定的</a:t>
            </a:r>
            <a:r>
              <a:rPr lang="en-US" altLang="zh-CN" sz="2400" dirty="0">
                <a:latin typeface="+mn-ea"/>
                <a:ea typeface="+mn-ea"/>
              </a:rPr>
              <a:t>URL</a:t>
            </a:r>
            <a:r>
              <a:rPr lang="zh-CN" altLang="en-US" sz="2400" dirty="0">
                <a:latin typeface="+mn-ea"/>
                <a:ea typeface="+mn-ea"/>
              </a:rPr>
              <a:t>和端口上，</a:t>
            </a:r>
            <a:r>
              <a:rPr lang="en-US" altLang="zh-CN" sz="2400" dirty="0">
                <a:latin typeface="+mn-ea"/>
                <a:ea typeface="+mn-ea"/>
              </a:rPr>
              <a:t>Keystone</a:t>
            </a:r>
            <a:r>
              <a:rPr lang="zh-CN" altLang="en-US" sz="2400" dirty="0">
                <a:latin typeface="+mn-ea"/>
                <a:ea typeface="+mn-ea"/>
              </a:rPr>
              <a:t>负责管理这些端点</a:t>
            </a:r>
            <a:r>
              <a:rPr lang="zh-CN" altLang="zh-CN" sz="2400" dirty="0">
                <a:latin typeface="+mn-ea"/>
                <a:ea typeface="+mn-ea"/>
              </a:rPr>
              <a:t>：</a:t>
            </a: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zh-CN" sz="2400" dirty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0" y="2790825"/>
            <a:ext cx="9292590" cy="27616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矩形 176"/>
          <p:cNvSpPr/>
          <p:nvPr/>
        </p:nvSpPr>
        <p:spPr>
          <a:xfrm>
            <a:off x="10139711" y="5558595"/>
            <a:ext cx="2532033" cy="17200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>
              <a:shade val="90000"/>
              <a:hueOff val="-266583"/>
              <a:satOff val="-30337"/>
              <a:lumOff val="22733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90000"/>
              <a:hueOff val="-266583"/>
              <a:satOff val="-30337"/>
              <a:lumOff val="2273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-445406" y="2232666"/>
            <a:ext cx="2532033" cy="17200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>
              <a:shade val="90000"/>
              <a:hueOff val="-266583"/>
              <a:satOff val="-30337"/>
              <a:lumOff val="22733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90000"/>
              <a:hueOff val="-266583"/>
              <a:satOff val="-30337"/>
              <a:lumOff val="2273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6600260" cy="682186"/>
          </a:xfrm>
        </p:spPr>
        <p:txBody>
          <a:bodyPr/>
          <a:lstStyle/>
          <a:p>
            <a:r>
              <a:rPr lang="zh-CN" altLang="en-US" dirty="0"/>
              <a:t>创建租户、用户并绑定用户权限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4549775" cy="609600"/>
          </a:xfrm>
        </p:spPr>
        <p:txBody>
          <a:bodyPr/>
          <a:lstStyle/>
          <a:p>
            <a:r>
              <a:rPr lang="zh-CN" altLang="en-US" dirty="0"/>
              <a:t>管理认证服务</a:t>
            </a:r>
          </a:p>
        </p:txBody>
      </p:sp>
      <p:sp>
        <p:nvSpPr>
          <p:cNvPr id="16" name="Rectangle 4"/>
          <p:cNvSpPr/>
          <p:nvPr/>
        </p:nvSpPr>
        <p:spPr>
          <a:xfrm>
            <a:off x="4958328" y="-3645729"/>
            <a:ext cx="3266805" cy="2914569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bg2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66700" dist="3683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/>
          <p:cNvSpPr/>
          <p:nvPr/>
        </p:nvSpPr>
        <p:spPr>
          <a:xfrm>
            <a:off x="11365207" y="-3645726"/>
            <a:ext cx="2747030" cy="2914568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bg2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66700" dist="3683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矩形 45"/>
          <p:cNvSpPr/>
          <p:nvPr/>
        </p:nvSpPr>
        <p:spPr>
          <a:xfrm>
            <a:off x="1737112" y="1966370"/>
            <a:ext cx="7001934" cy="415399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 rot="5400000">
            <a:off x="1416005" y="2949357"/>
            <a:ext cx="1423553" cy="17200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 rot="5400000">
            <a:off x="1416005" y="4382736"/>
            <a:ext cx="1423553" cy="17200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>
              <a:shade val="90000"/>
              <a:hueOff val="-133291"/>
              <a:satOff val="-15163"/>
              <a:lumOff val="11366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90000"/>
              <a:hueOff val="-133291"/>
              <a:satOff val="-15163"/>
              <a:lumOff val="1136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135994" y="5162926"/>
            <a:ext cx="2532033" cy="17200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>
              <a:shade val="90000"/>
              <a:hueOff val="-266583"/>
              <a:satOff val="-30337"/>
              <a:lumOff val="22733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90000"/>
              <a:hueOff val="-266583"/>
              <a:satOff val="-30337"/>
              <a:lumOff val="2273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自由: 形状 11"/>
          <p:cNvSpPr/>
          <p:nvPr/>
        </p:nvSpPr>
        <p:spPr>
          <a:xfrm>
            <a:off x="1081891" y="4903396"/>
            <a:ext cx="3124200" cy="1146703"/>
          </a:xfrm>
          <a:custGeom>
            <a:avLst/>
            <a:gdLst>
              <a:gd name="connsiteX0" fmla="*/ 0 w 1911172"/>
              <a:gd name="connsiteY0" fmla="*/ 0 h 1146703"/>
              <a:gd name="connsiteX1" fmla="*/ 1911172 w 1911172"/>
              <a:gd name="connsiteY1" fmla="*/ 0 h 1146703"/>
              <a:gd name="connsiteX2" fmla="*/ 1911172 w 1911172"/>
              <a:gd name="connsiteY2" fmla="*/ 1146703 h 1146703"/>
              <a:gd name="connsiteX3" fmla="*/ 0 w 1911172"/>
              <a:gd name="connsiteY3" fmla="*/ 1146703 h 1146703"/>
              <a:gd name="connsiteX4" fmla="*/ 0 w 1911172"/>
              <a:gd name="connsiteY4" fmla="*/ 0 h 114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172" h="1146703">
                <a:moveTo>
                  <a:pt x="0" y="0"/>
                </a:moveTo>
                <a:lnTo>
                  <a:pt x="1911172" y="0"/>
                </a:lnTo>
                <a:lnTo>
                  <a:pt x="1911172" y="1146703"/>
                </a:lnTo>
                <a:lnTo>
                  <a:pt x="0" y="1146703"/>
                </a:lnTo>
                <a:lnTo>
                  <a:pt x="0" y="0"/>
                </a:lnTo>
                <a:close/>
              </a:path>
            </a:pathLst>
          </a:custGeom>
          <a:solidFill>
            <a:srgbClr val="43C1E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shade val="50000"/>
              <a:hueOff val="-223585"/>
              <a:satOff val="-26655"/>
              <a:lumOff val="22868"/>
              <a:alphaOff val="0"/>
            </a:schemeClr>
          </a:fillRef>
          <a:effectRef idx="0">
            <a:schemeClr val="accent1">
              <a:shade val="50000"/>
              <a:hueOff val="-223585"/>
              <a:satOff val="-26655"/>
              <a:lumOff val="228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210" tIns="156210" rIns="156210" bIns="15621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100" kern="120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 rot="16200000">
            <a:off x="5469163" y="4382736"/>
            <a:ext cx="1423553" cy="17200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>
              <a:shade val="90000"/>
              <a:hueOff val="-399874"/>
              <a:satOff val="-45511"/>
              <a:lumOff val="34099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90000"/>
              <a:hueOff val="-399874"/>
              <a:satOff val="-45511"/>
              <a:lumOff val="3409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自由: 形状 13"/>
          <p:cNvSpPr/>
          <p:nvPr/>
        </p:nvSpPr>
        <p:spPr>
          <a:xfrm>
            <a:off x="4658377" y="4903396"/>
            <a:ext cx="3146298" cy="1146703"/>
          </a:xfrm>
          <a:custGeom>
            <a:avLst/>
            <a:gdLst>
              <a:gd name="connsiteX0" fmla="*/ 0 w 1911172"/>
              <a:gd name="connsiteY0" fmla="*/ 0 h 1146703"/>
              <a:gd name="connsiteX1" fmla="*/ 1911172 w 1911172"/>
              <a:gd name="connsiteY1" fmla="*/ 0 h 1146703"/>
              <a:gd name="connsiteX2" fmla="*/ 1911172 w 1911172"/>
              <a:gd name="connsiteY2" fmla="*/ 1146703 h 1146703"/>
              <a:gd name="connsiteX3" fmla="*/ 0 w 1911172"/>
              <a:gd name="connsiteY3" fmla="*/ 1146703 h 1146703"/>
              <a:gd name="connsiteX4" fmla="*/ 0 w 1911172"/>
              <a:gd name="connsiteY4" fmla="*/ 0 h 114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172" h="1146703">
                <a:moveTo>
                  <a:pt x="0" y="0"/>
                </a:moveTo>
                <a:lnTo>
                  <a:pt x="1911172" y="0"/>
                </a:lnTo>
                <a:lnTo>
                  <a:pt x="1911172" y="1146703"/>
                </a:lnTo>
                <a:lnTo>
                  <a:pt x="0" y="1146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shade val="50000"/>
              <a:hueOff val="-335377"/>
              <a:satOff val="-39988"/>
              <a:lumOff val="34301"/>
              <a:alphaOff val="0"/>
            </a:schemeClr>
          </a:fillRef>
          <a:effectRef idx="0">
            <a:schemeClr val="accent1">
              <a:shade val="50000"/>
              <a:hueOff val="-335377"/>
              <a:satOff val="-39988"/>
              <a:lumOff val="3430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210" tIns="156210" rIns="156210" bIns="15621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100" kern="1200"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16200000">
            <a:off x="5469163" y="2949357"/>
            <a:ext cx="1423553" cy="17200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>
              <a:shade val="90000"/>
              <a:hueOff val="-533166"/>
              <a:satOff val="-60685"/>
              <a:lumOff val="45465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90000"/>
              <a:hueOff val="-533166"/>
              <a:satOff val="-60685"/>
              <a:lumOff val="454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自由: 形状 15"/>
          <p:cNvSpPr/>
          <p:nvPr/>
        </p:nvSpPr>
        <p:spPr>
          <a:xfrm>
            <a:off x="4658377" y="3470016"/>
            <a:ext cx="3127702" cy="1146703"/>
          </a:xfrm>
          <a:custGeom>
            <a:avLst/>
            <a:gdLst>
              <a:gd name="connsiteX0" fmla="*/ 0 w 1911172"/>
              <a:gd name="connsiteY0" fmla="*/ 0 h 1146703"/>
              <a:gd name="connsiteX1" fmla="*/ 1911172 w 1911172"/>
              <a:gd name="connsiteY1" fmla="*/ 0 h 1146703"/>
              <a:gd name="connsiteX2" fmla="*/ 1911172 w 1911172"/>
              <a:gd name="connsiteY2" fmla="*/ 1146703 h 1146703"/>
              <a:gd name="connsiteX3" fmla="*/ 0 w 1911172"/>
              <a:gd name="connsiteY3" fmla="*/ 1146703 h 1146703"/>
              <a:gd name="connsiteX4" fmla="*/ 0 w 1911172"/>
              <a:gd name="connsiteY4" fmla="*/ 0 h 114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172" h="1146703">
                <a:moveTo>
                  <a:pt x="0" y="0"/>
                </a:moveTo>
                <a:lnTo>
                  <a:pt x="1911172" y="0"/>
                </a:lnTo>
                <a:lnTo>
                  <a:pt x="1911172" y="1146703"/>
                </a:lnTo>
                <a:lnTo>
                  <a:pt x="0" y="1146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shade val="50000"/>
              <a:hueOff val="-447170"/>
              <a:satOff val="-53321"/>
              <a:lumOff val="45735"/>
              <a:alphaOff val="0"/>
            </a:schemeClr>
          </a:fillRef>
          <a:effectRef idx="0">
            <a:schemeClr val="accent1">
              <a:shade val="50000"/>
              <a:hueOff val="-447170"/>
              <a:satOff val="-53321"/>
              <a:lumOff val="457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210" tIns="156210" rIns="156210" bIns="15621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100" kern="1200"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71553" y="2232667"/>
            <a:ext cx="2532033" cy="17200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>
              <a:shade val="90000"/>
              <a:hueOff val="-399874"/>
              <a:satOff val="-45511"/>
              <a:lumOff val="34099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90000"/>
              <a:hueOff val="-399874"/>
              <a:satOff val="-45511"/>
              <a:lumOff val="3409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自由: 形状 17"/>
          <p:cNvSpPr/>
          <p:nvPr/>
        </p:nvSpPr>
        <p:spPr>
          <a:xfrm>
            <a:off x="4658377" y="2036637"/>
            <a:ext cx="3146298" cy="1146703"/>
          </a:xfrm>
          <a:custGeom>
            <a:avLst/>
            <a:gdLst>
              <a:gd name="connsiteX0" fmla="*/ 0 w 1911172"/>
              <a:gd name="connsiteY0" fmla="*/ 0 h 1146703"/>
              <a:gd name="connsiteX1" fmla="*/ 1911172 w 1911172"/>
              <a:gd name="connsiteY1" fmla="*/ 0 h 1146703"/>
              <a:gd name="connsiteX2" fmla="*/ 1911172 w 1911172"/>
              <a:gd name="connsiteY2" fmla="*/ 1146703 h 1146703"/>
              <a:gd name="connsiteX3" fmla="*/ 0 w 1911172"/>
              <a:gd name="connsiteY3" fmla="*/ 1146703 h 1146703"/>
              <a:gd name="connsiteX4" fmla="*/ 0 w 1911172"/>
              <a:gd name="connsiteY4" fmla="*/ 0 h 114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172" h="1146703">
                <a:moveTo>
                  <a:pt x="0" y="0"/>
                </a:moveTo>
                <a:lnTo>
                  <a:pt x="1911172" y="0"/>
                </a:lnTo>
                <a:lnTo>
                  <a:pt x="1911172" y="1146703"/>
                </a:lnTo>
                <a:lnTo>
                  <a:pt x="0" y="1146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shade val="50000"/>
              <a:hueOff val="-447170"/>
              <a:satOff val="-53321"/>
              <a:lumOff val="45735"/>
              <a:alphaOff val="0"/>
            </a:schemeClr>
          </a:fillRef>
          <a:effectRef idx="0">
            <a:schemeClr val="accent1">
              <a:shade val="50000"/>
              <a:hueOff val="-447170"/>
              <a:satOff val="-53321"/>
              <a:lumOff val="457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210" tIns="156210" rIns="156210" bIns="15621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100" kern="1200"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 rot="5400000">
            <a:off x="8012301" y="3805328"/>
            <a:ext cx="3135496" cy="17200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>
              <a:shade val="90000"/>
              <a:hueOff val="-266583"/>
              <a:satOff val="-30337"/>
              <a:lumOff val="22733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90000"/>
              <a:hueOff val="-266583"/>
              <a:satOff val="-30337"/>
              <a:lumOff val="2273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自由: 形状 19"/>
          <p:cNvSpPr/>
          <p:nvPr/>
        </p:nvSpPr>
        <p:spPr>
          <a:xfrm>
            <a:off x="8225641" y="2036637"/>
            <a:ext cx="2762250" cy="1146703"/>
          </a:xfrm>
          <a:custGeom>
            <a:avLst/>
            <a:gdLst>
              <a:gd name="connsiteX0" fmla="*/ 0 w 1911172"/>
              <a:gd name="connsiteY0" fmla="*/ 0 h 1146703"/>
              <a:gd name="connsiteX1" fmla="*/ 1911172 w 1911172"/>
              <a:gd name="connsiteY1" fmla="*/ 0 h 1146703"/>
              <a:gd name="connsiteX2" fmla="*/ 1911172 w 1911172"/>
              <a:gd name="connsiteY2" fmla="*/ 1146703 h 1146703"/>
              <a:gd name="connsiteX3" fmla="*/ 0 w 1911172"/>
              <a:gd name="connsiteY3" fmla="*/ 1146703 h 1146703"/>
              <a:gd name="connsiteX4" fmla="*/ 0 w 1911172"/>
              <a:gd name="connsiteY4" fmla="*/ 0 h 114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172" h="1146703">
                <a:moveTo>
                  <a:pt x="0" y="0"/>
                </a:moveTo>
                <a:lnTo>
                  <a:pt x="1911172" y="0"/>
                </a:lnTo>
                <a:lnTo>
                  <a:pt x="1911172" y="1146703"/>
                </a:lnTo>
                <a:lnTo>
                  <a:pt x="0" y="1146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shade val="50000"/>
              <a:hueOff val="-335377"/>
              <a:satOff val="-39988"/>
              <a:lumOff val="34301"/>
              <a:alphaOff val="0"/>
            </a:schemeClr>
          </a:fillRef>
          <a:effectRef idx="0">
            <a:schemeClr val="accent1">
              <a:shade val="50000"/>
              <a:hueOff val="-335377"/>
              <a:satOff val="-39988"/>
              <a:lumOff val="3430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210" tIns="156210" rIns="156210" bIns="15621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100" kern="1200">
              <a:cs typeface="+mn-ea"/>
              <a:sym typeface="+mn-lt"/>
            </a:endParaRPr>
          </a:p>
        </p:txBody>
      </p:sp>
      <p:sp>
        <p:nvSpPr>
          <p:cNvPr id="62" name="自由: 形状 21"/>
          <p:cNvSpPr/>
          <p:nvPr/>
        </p:nvSpPr>
        <p:spPr>
          <a:xfrm>
            <a:off x="8225641" y="3470016"/>
            <a:ext cx="2762250" cy="1146703"/>
          </a:xfrm>
          <a:custGeom>
            <a:avLst/>
            <a:gdLst>
              <a:gd name="connsiteX0" fmla="*/ 0 w 1911172"/>
              <a:gd name="connsiteY0" fmla="*/ 0 h 1146703"/>
              <a:gd name="connsiteX1" fmla="*/ 1911172 w 1911172"/>
              <a:gd name="connsiteY1" fmla="*/ 0 h 1146703"/>
              <a:gd name="connsiteX2" fmla="*/ 1911172 w 1911172"/>
              <a:gd name="connsiteY2" fmla="*/ 1146703 h 1146703"/>
              <a:gd name="connsiteX3" fmla="*/ 0 w 1911172"/>
              <a:gd name="connsiteY3" fmla="*/ 1146703 h 1146703"/>
              <a:gd name="connsiteX4" fmla="*/ 0 w 1911172"/>
              <a:gd name="connsiteY4" fmla="*/ 0 h 114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172" h="1146703">
                <a:moveTo>
                  <a:pt x="0" y="0"/>
                </a:moveTo>
                <a:lnTo>
                  <a:pt x="1911172" y="0"/>
                </a:lnTo>
                <a:lnTo>
                  <a:pt x="1911172" y="1146703"/>
                </a:lnTo>
                <a:lnTo>
                  <a:pt x="0" y="1146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shade val="50000"/>
              <a:hueOff val="-223585"/>
              <a:satOff val="-26655"/>
              <a:lumOff val="22868"/>
              <a:alphaOff val="0"/>
            </a:schemeClr>
          </a:fillRef>
          <a:effectRef idx="0">
            <a:schemeClr val="accent1">
              <a:shade val="50000"/>
              <a:hueOff val="-223585"/>
              <a:satOff val="-26655"/>
              <a:lumOff val="228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210" tIns="156210" rIns="156210" bIns="15621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100" kern="1200">
              <a:cs typeface="+mn-ea"/>
              <a:sym typeface="+mn-lt"/>
            </a:endParaRPr>
          </a:p>
        </p:txBody>
      </p:sp>
      <p:sp>
        <p:nvSpPr>
          <p:cNvPr id="71" name="自由: 形状 7"/>
          <p:cNvSpPr/>
          <p:nvPr/>
        </p:nvSpPr>
        <p:spPr>
          <a:xfrm>
            <a:off x="1081891" y="2036637"/>
            <a:ext cx="3124200" cy="2580082"/>
          </a:xfrm>
          <a:custGeom>
            <a:avLst/>
            <a:gdLst>
              <a:gd name="connsiteX0" fmla="*/ 0 w 1911172"/>
              <a:gd name="connsiteY0" fmla="*/ 0 h 1146703"/>
              <a:gd name="connsiteX1" fmla="*/ 1911172 w 1911172"/>
              <a:gd name="connsiteY1" fmla="*/ 0 h 1146703"/>
              <a:gd name="connsiteX2" fmla="*/ 1911172 w 1911172"/>
              <a:gd name="connsiteY2" fmla="*/ 1146703 h 1146703"/>
              <a:gd name="connsiteX3" fmla="*/ 0 w 1911172"/>
              <a:gd name="connsiteY3" fmla="*/ 1146703 h 1146703"/>
              <a:gd name="connsiteX4" fmla="*/ 0 w 1911172"/>
              <a:gd name="connsiteY4" fmla="*/ 0 h 114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172" h="1146703">
                <a:moveTo>
                  <a:pt x="0" y="0"/>
                </a:moveTo>
                <a:lnTo>
                  <a:pt x="1911172" y="0"/>
                </a:lnTo>
                <a:lnTo>
                  <a:pt x="1911172" y="1146703"/>
                </a:lnTo>
                <a:lnTo>
                  <a:pt x="0" y="1146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210" tIns="156210" rIns="156210" bIns="15621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100" kern="1200" dirty="0">
              <a:cs typeface="+mn-ea"/>
              <a:sym typeface="+mn-lt"/>
            </a:endParaRPr>
          </a:p>
        </p:txBody>
      </p:sp>
      <p:sp>
        <p:nvSpPr>
          <p:cNvPr id="72" name="文本占位符 7"/>
          <p:cNvSpPr txBox="1"/>
          <p:nvPr/>
        </p:nvSpPr>
        <p:spPr>
          <a:xfrm>
            <a:off x="1166898" y="5055871"/>
            <a:ext cx="3026493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如果需要访问服务，则必须知道他的端点</a:t>
            </a:r>
          </a:p>
        </p:txBody>
      </p:sp>
      <p:sp>
        <p:nvSpPr>
          <p:cNvPr id="73" name="文本占位符 7"/>
          <p:cNvSpPr txBox="1"/>
          <p:nvPr/>
        </p:nvSpPr>
        <p:spPr>
          <a:xfrm>
            <a:off x="4671077" y="5024002"/>
            <a:ext cx="31277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zh-CN" altLang="en-US" dirty="0"/>
              <a:t>端点一般为</a:t>
            </a:r>
            <a:r>
              <a:rPr lang="en-US" altLang="zh-CN" dirty="0" err="1"/>
              <a:t>url</a:t>
            </a:r>
            <a:r>
              <a:rPr lang="zh-CN" altLang="en-US" dirty="0"/>
              <a:t>，我们知道服务的</a:t>
            </a:r>
            <a:r>
              <a:rPr lang="en-US" altLang="zh-CN" dirty="0" err="1"/>
              <a:t>url</a:t>
            </a:r>
            <a:r>
              <a:rPr lang="zh-CN" altLang="en-US" dirty="0"/>
              <a:t>，就可以访问它</a:t>
            </a:r>
          </a:p>
        </p:txBody>
      </p:sp>
      <p:sp>
        <p:nvSpPr>
          <p:cNvPr id="74" name="文本占位符 7"/>
          <p:cNvSpPr txBox="1"/>
          <p:nvPr/>
        </p:nvSpPr>
        <p:spPr>
          <a:xfrm>
            <a:off x="4687901" y="3584430"/>
            <a:ext cx="30981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zh-CN" altLang="en-US" dirty="0"/>
              <a:t>端点的</a:t>
            </a:r>
            <a:r>
              <a:rPr lang="en-US" altLang="zh-CN" dirty="0" err="1"/>
              <a:t>url</a:t>
            </a:r>
            <a:r>
              <a:rPr lang="zh-CN" altLang="en-US" dirty="0"/>
              <a:t>具有</a:t>
            </a:r>
            <a:r>
              <a:rPr lang="en-US" altLang="zh-CN" dirty="0" err="1"/>
              <a:t>public</a:t>
            </a:r>
            <a:r>
              <a:rPr lang="en-US" dirty="0" err="1"/>
              <a:t>、</a:t>
            </a:r>
            <a:r>
              <a:rPr lang="en-US" altLang="zh-CN" dirty="0" err="1"/>
              <a:t>private</a:t>
            </a:r>
            <a:r>
              <a:rPr lang="zh-CN" altLang="en-US" dirty="0"/>
              <a:t>和</a:t>
            </a:r>
            <a:r>
              <a:rPr lang="en-US" altLang="zh-CN" dirty="0"/>
              <a:t>admin</a:t>
            </a:r>
            <a:r>
              <a:rPr lang="zh-CN" altLang="en-US" dirty="0"/>
              <a:t>三种权限</a:t>
            </a:r>
          </a:p>
        </p:txBody>
      </p:sp>
      <p:sp>
        <p:nvSpPr>
          <p:cNvPr id="75" name="文本占位符 7"/>
          <p:cNvSpPr txBox="1"/>
          <p:nvPr/>
        </p:nvSpPr>
        <p:spPr>
          <a:xfrm>
            <a:off x="4675201" y="2346068"/>
            <a:ext cx="3072778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en-US" altLang="zh-CN" dirty="0" err="1"/>
              <a:t>Public url</a:t>
            </a:r>
            <a:r>
              <a:rPr lang="zh-CN" altLang="en-US" dirty="0"/>
              <a:t>可以被全局访问</a:t>
            </a:r>
          </a:p>
        </p:txBody>
      </p:sp>
      <p:sp>
        <p:nvSpPr>
          <p:cNvPr id="76" name="文本占位符 7"/>
          <p:cNvSpPr txBox="1"/>
          <p:nvPr/>
        </p:nvSpPr>
        <p:spPr>
          <a:xfrm>
            <a:off x="8225642" y="2142807"/>
            <a:ext cx="276225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en-US" altLang="zh-CN" dirty="0" err="1"/>
              <a:t>private url</a:t>
            </a:r>
            <a:r>
              <a:rPr lang="zh-CN" altLang="en-US" dirty="0"/>
              <a:t>只能被局域网访问</a:t>
            </a:r>
          </a:p>
        </p:txBody>
      </p:sp>
      <p:sp>
        <p:nvSpPr>
          <p:cNvPr id="77" name="文本占位符 7"/>
          <p:cNvSpPr txBox="1"/>
          <p:nvPr/>
        </p:nvSpPr>
        <p:spPr>
          <a:xfrm>
            <a:off x="8253580" y="3593985"/>
            <a:ext cx="2734312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</a:t>
            </a:r>
            <a:r>
              <a:rPr lang="en-US" altLang="zh-CN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被从常规的访问中分离出来。</a:t>
            </a:r>
          </a:p>
        </p:txBody>
      </p:sp>
      <p:sp>
        <p:nvSpPr>
          <p:cNvPr id="78" name="文本占位符 7"/>
          <p:cNvSpPr txBox="1"/>
          <p:nvPr/>
        </p:nvSpPr>
        <p:spPr>
          <a:xfrm>
            <a:off x="1130647" y="2423167"/>
            <a:ext cx="302464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0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defTabSz="0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为了方便用户调用这些服务，</a:t>
            </a:r>
            <a:r>
              <a:rPr lang="en-US" altLang="zh-CN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openstack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为每一个服务提供一个用于访问的端点（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endpoint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128" name="椭圆 127"/>
          <p:cNvSpPr/>
          <p:nvPr/>
        </p:nvSpPr>
        <p:spPr bwMode="auto">
          <a:xfrm>
            <a:off x="8796196" y="4967453"/>
            <a:ext cx="1553493" cy="1357695"/>
          </a:xfrm>
          <a:prstGeom prst="ellipse">
            <a:avLst/>
          </a:prstGeom>
          <a:solidFill>
            <a:srgbClr val="10A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9" name="Group 81"/>
          <p:cNvGrpSpPr>
            <a:grpSpLocks noChangeAspect="1"/>
          </p:cNvGrpSpPr>
          <p:nvPr/>
        </p:nvGrpSpPr>
        <p:grpSpPr bwMode="auto">
          <a:xfrm>
            <a:off x="8871912" y="4574082"/>
            <a:ext cx="2142841" cy="1751066"/>
            <a:chOff x="5" y="2"/>
            <a:chExt cx="2877" cy="23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0" name="Freeform 82"/>
            <p:cNvSpPr/>
            <p:nvPr/>
          </p:nvSpPr>
          <p:spPr bwMode="auto">
            <a:xfrm>
              <a:off x="514" y="1140"/>
              <a:ext cx="1859" cy="1132"/>
            </a:xfrm>
            <a:custGeom>
              <a:avLst/>
              <a:gdLst>
                <a:gd name="T0" fmla="*/ 751 w 785"/>
                <a:gd name="T1" fmla="*/ 0 h 478"/>
                <a:gd name="T2" fmla="*/ 34 w 785"/>
                <a:gd name="T3" fmla="*/ 0 h 478"/>
                <a:gd name="T4" fmla="*/ 0 w 785"/>
                <a:gd name="T5" fmla="*/ 34 h 478"/>
                <a:gd name="T6" fmla="*/ 0 w 785"/>
                <a:gd name="T7" fmla="*/ 478 h 478"/>
                <a:gd name="T8" fmla="*/ 785 w 785"/>
                <a:gd name="T9" fmla="*/ 478 h 478"/>
                <a:gd name="T10" fmla="*/ 785 w 785"/>
                <a:gd name="T11" fmla="*/ 34 h 478"/>
                <a:gd name="T12" fmla="*/ 751 w 785"/>
                <a:gd name="T13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5" h="478">
                  <a:moveTo>
                    <a:pt x="751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785" y="478"/>
                    <a:pt x="785" y="478"/>
                    <a:pt x="785" y="478"/>
                  </a:cubicBezTo>
                  <a:cubicBezTo>
                    <a:pt x="785" y="34"/>
                    <a:pt x="785" y="34"/>
                    <a:pt x="785" y="34"/>
                  </a:cubicBezTo>
                  <a:cubicBezTo>
                    <a:pt x="785" y="15"/>
                    <a:pt x="770" y="0"/>
                    <a:pt x="75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Rectangle 83"/>
            <p:cNvSpPr>
              <a:spLocks noChangeArrowheads="1"/>
            </p:cNvSpPr>
            <p:nvPr/>
          </p:nvSpPr>
          <p:spPr bwMode="auto">
            <a:xfrm>
              <a:off x="232" y="2251"/>
              <a:ext cx="2425" cy="4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84"/>
            <p:cNvSpPr/>
            <p:nvPr/>
          </p:nvSpPr>
          <p:spPr bwMode="auto">
            <a:xfrm>
              <a:off x="232" y="2291"/>
              <a:ext cx="2425" cy="62"/>
            </a:xfrm>
            <a:custGeom>
              <a:avLst/>
              <a:gdLst>
                <a:gd name="T0" fmla="*/ 512 w 1024"/>
                <a:gd name="T1" fmla="*/ 0 h 26"/>
                <a:gd name="T2" fmla="*/ 375 w 1024"/>
                <a:gd name="T3" fmla="*/ 0 h 26"/>
                <a:gd name="T4" fmla="*/ 0 w 1024"/>
                <a:gd name="T5" fmla="*/ 0 h 26"/>
                <a:gd name="T6" fmla="*/ 102 w 1024"/>
                <a:gd name="T7" fmla="*/ 26 h 26"/>
                <a:gd name="T8" fmla="*/ 375 w 1024"/>
                <a:gd name="T9" fmla="*/ 26 h 26"/>
                <a:gd name="T10" fmla="*/ 512 w 1024"/>
                <a:gd name="T11" fmla="*/ 26 h 26"/>
                <a:gd name="T12" fmla="*/ 904 w 1024"/>
                <a:gd name="T13" fmla="*/ 26 h 26"/>
                <a:gd name="T14" fmla="*/ 1024 w 1024"/>
                <a:gd name="T15" fmla="*/ 0 h 26"/>
                <a:gd name="T16" fmla="*/ 512 w 1024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26">
                  <a:moveTo>
                    <a:pt x="512" y="0"/>
                  </a:moveTo>
                  <a:cubicBezTo>
                    <a:pt x="375" y="0"/>
                    <a:pt x="375" y="0"/>
                    <a:pt x="3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1" y="26"/>
                    <a:pt x="102" y="26"/>
                  </a:cubicBezTo>
                  <a:cubicBezTo>
                    <a:pt x="127" y="26"/>
                    <a:pt x="266" y="26"/>
                    <a:pt x="375" y="26"/>
                  </a:cubicBezTo>
                  <a:cubicBezTo>
                    <a:pt x="451" y="26"/>
                    <a:pt x="512" y="26"/>
                    <a:pt x="512" y="26"/>
                  </a:cubicBezTo>
                  <a:cubicBezTo>
                    <a:pt x="621" y="26"/>
                    <a:pt x="880" y="26"/>
                    <a:pt x="904" y="26"/>
                  </a:cubicBezTo>
                  <a:cubicBezTo>
                    <a:pt x="946" y="26"/>
                    <a:pt x="1024" y="0"/>
                    <a:pt x="1024" y="0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85"/>
            <p:cNvSpPr/>
            <p:nvPr/>
          </p:nvSpPr>
          <p:spPr bwMode="auto">
            <a:xfrm>
              <a:off x="1281" y="2251"/>
              <a:ext cx="325" cy="21"/>
            </a:xfrm>
            <a:custGeom>
              <a:avLst/>
              <a:gdLst>
                <a:gd name="T0" fmla="*/ 128 w 137"/>
                <a:gd name="T1" fmla="*/ 0 h 9"/>
                <a:gd name="T2" fmla="*/ 120 w 137"/>
                <a:gd name="T3" fmla="*/ 0 h 9"/>
                <a:gd name="T4" fmla="*/ 103 w 137"/>
                <a:gd name="T5" fmla="*/ 0 h 9"/>
                <a:gd name="T6" fmla="*/ 94 w 137"/>
                <a:gd name="T7" fmla="*/ 0 h 9"/>
                <a:gd name="T8" fmla="*/ 86 w 137"/>
                <a:gd name="T9" fmla="*/ 0 h 9"/>
                <a:gd name="T10" fmla="*/ 77 w 137"/>
                <a:gd name="T11" fmla="*/ 0 h 9"/>
                <a:gd name="T12" fmla="*/ 69 w 137"/>
                <a:gd name="T13" fmla="*/ 0 h 9"/>
                <a:gd name="T14" fmla="*/ 60 w 137"/>
                <a:gd name="T15" fmla="*/ 0 h 9"/>
                <a:gd name="T16" fmla="*/ 52 w 137"/>
                <a:gd name="T17" fmla="*/ 0 h 9"/>
                <a:gd name="T18" fmla="*/ 43 w 137"/>
                <a:gd name="T19" fmla="*/ 0 h 9"/>
                <a:gd name="T20" fmla="*/ 35 w 137"/>
                <a:gd name="T21" fmla="*/ 0 h 9"/>
                <a:gd name="T22" fmla="*/ 18 w 137"/>
                <a:gd name="T23" fmla="*/ 0 h 9"/>
                <a:gd name="T24" fmla="*/ 9 w 137"/>
                <a:gd name="T25" fmla="*/ 0 h 9"/>
                <a:gd name="T26" fmla="*/ 0 w 137"/>
                <a:gd name="T27" fmla="*/ 0 h 9"/>
                <a:gd name="T28" fmla="*/ 9 w 137"/>
                <a:gd name="T29" fmla="*/ 9 h 9"/>
                <a:gd name="T30" fmla="*/ 43 w 137"/>
                <a:gd name="T31" fmla="*/ 9 h 9"/>
                <a:gd name="T32" fmla="*/ 60 w 137"/>
                <a:gd name="T33" fmla="*/ 9 h 9"/>
                <a:gd name="T34" fmla="*/ 77 w 137"/>
                <a:gd name="T35" fmla="*/ 9 h 9"/>
                <a:gd name="T36" fmla="*/ 94 w 137"/>
                <a:gd name="T37" fmla="*/ 9 h 9"/>
                <a:gd name="T38" fmla="*/ 128 w 137"/>
                <a:gd name="T39" fmla="*/ 9 h 9"/>
                <a:gd name="T40" fmla="*/ 137 w 137"/>
                <a:gd name="T41" fmla="*/ 0 h 9"/>
                <a:gd name="T42" fmla="*/ 128 w 137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7" h="9">
                  <a:moveTo>
                    <a:pt x="128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3" y="9"/>
                    <a:pt x="137" y="5"/>
                    <a:pt x="137" y="0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86"/>
            <p:cNvSpPr/>
            <p:nvPr/>
          </p:nvSpPr>
          <p:spPr bwMode="auto">
            <a:xfrm>
              <a:off x="590" y="1216"/>
              <a:ext cx="1707" cy="981"/>
            </a:xfrm>
            <a:custGeom>
              <a:avLst/>
              <a:gdLst>
                <a:gd name="T0" fmla="*/ 719 w 721"/>
                <a:gd name="T1" fmla="*/ 0 h 414"/>
                <a:gd name="T2" fmla="*/ 721 w 721"/>
                <a:gd name="T3" fmla="*/ 2 h 414"/>
                <a:gd name="T4" fmla="*/ 721 w 721"/>
                <a:gd name="T5" fmla="*/ 414 h 414"/>
                <a:gd name="T6" fmla="*/ 0 w 721"/>
                <a:gd name="T7" fmla="*/ 414 h 414"/>
                <a:gd name="T8" fmla="*/ 0 w 721"/>
                <a:gd name="T9" fmla="*/ 2 h 414"/>
                <a:gd name="T10" fmla="*/ 2 w 721"/>
                <a:gd name="T11" fmla="*/ 0 h 414"/>
                <a:gd name="T12" fmla="*/ 719 w 721"/>
                <a:gd name="T13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1" h="414">
                  <a:moveTo>
                    <a:pt x="719" y="0"/>
                  </a:moveTo>
                  <a:cubicBezTo>
                    <a:pt x="720" y="0"/>
                    <a:pt x="721" y="1"/>
                    <a:pt x="721" y="2"/>
                  </a:cubicBezTo>
                  <a:cubicBezTo>
                    <a:pt x="721" y="414"/>
                    <a:pt x="721" y="414"/>
                    <a:pt x="721" y="414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19" y="0"/>
                    <a:pt x="719" y="0"/>
                    <a:pt x="719" y="0"/>
                  </a:cubicBezTo>
                  <a:close/>
                </a:path>
              </a:pathLst>
            </a:custGeom>
            <a:solidFill>
              <a:srgbClr val="FBD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87"/>
            <p:cNvSpPr/>
            <p:nvPr/>
          </p:nvSpPr>
          <p:spPr bwMode="auto">
            <a:xfrm>
              <a:off x="2039" y="979"/>
              <a:ext cx="616" cy="919"/>
            </a:xfrm>
            <a:custGeom>
              <a:avLst/>
              <a:gdLst>
                <a:gd name="T0" fmla="*/ 19 w 616"/>
                <a:gd name="T1" fmla="*/ 919 h 919"/>
                <a:gd name="T2" fmla="*/ 0 w 616"/>
                <a:gd name="T3" fmla="*/ 919 h 919"/>
                <a:gd name="T4" fmla="*/ 0 w 616"/>
                <a:gd name="T5" fmla="*/ 0 h 919"/>
                <a:gd name="T6" fmla="*/ 616 w 616"/>
                <a:gd name="T7" fmla="*/ 0 h 919"/>
                <a:gd name="T8" fmla="*/ 616 w 616"/>
                <a:gd name="T9" fmla="*/ 19 h 919"/>
                <a:gd name="T10" fmla="*/ 19 w 616"/>
                <a:gd name="T11" fmla="*/ 19 h 919"/>
                <a:gd name="T12" fmla="*/ 19 w 616"/>
                <a:gd name="T13" fmla="*/ 91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6" h="919">
                  <a:moveTo>
                    <a:pt x="19" y="919"/>
                  </a:moveTo>
                  <a:lnTo>
                    <a:pt x="0" y="919"/>
                  </a:lnTo>
                  <a:lnTo>
                    <a:pt x="0" y="0"/>
                  </a:lnTo>
                  <a:lnTo>
                    <a:pt x="616" y="0"/>
                  </a:lnTo>
                  <a:lnTo>
                    <a:pt x="616" y="19"/>
                  </a:lnTo>
                  <a:lnTo>
                    <a:pt x="19" y="19"/>
                  </a:lnTo>
                  <a:lnTo>
                    <a:pt x="19" y="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Rectangle 88"/>
            <p:cNvSpPr>
              <a:spLocks noChangeArrowheads="1"/>
            </p:cNvSpPr>
            <p:nvPr/>
          </p:nvSpPr>
          <p:spPr bwMode="auto">
            <a:xfrm>
              <a:off x="1736" y="230"/>
              <a:ext cx="1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89"/>
            <p:cNvSpPr/>
            <p:nvPr/>
          </p:nvSpPr>
          <p:spPr bwMode="auto">
            <a:xfrm>
              <a:off x="230" y="979"/>
              <a:ext cx="616" cy="616"/>
            </a:xfrm>
            <a:custGeom>
              <a:avLst/>
              <a:gdLst>
                <a:gd name="T0" fmla="*/ 616 w 616"/>
                <a:gd name="T1" fmla="*/ 616 h 616"/>
                <a:gd name="T2" fmla="*/ 597 w 616"/>
                <a:gd name="T3" fmla="*/ 616 h 616"/>
                <a:gd name="T4" fmla="*/ 597 w 616"/>
                <a:gd name="T5" fmla="*/ 19 h 616"/>
                <a:gd name="T6" fmla="*/ 0 w 616"/>
                <a:gd name="T7" fmla="*/ 19 h 616"/>
                <a:gd name="T8" fmla="*/ 0 w 616"/>
                <a:gd name="T9" fmla="*/ 0 h 616"/>
                <a:gd name="T10" fmla="*/ 616 w 616"/>
                <a:gd name="T11" fmla="*/ 0 h 616"/>
                <a:gd name="T12" fmla="*/ 616 w 616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6" h="616">
                  <a:moveTo>
                    <a:pt x="616" y="616"/>
                  </a:moveTo>
                  <a:lnTo>
                    <a:pt x="597" y="616"/>
                  </a:lnTo>
                  <a:lnTo>
                    <a:pt x="597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616" y="0"/>
                  </a:lnTo>
                  <a:lnTo>
                    <a:pt x="616" y="6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Rectangle 90"/>
            <p:cNvSpPr>
              <a:spLocks noChangeArrowheads="1"/>
            </p:cNvSpPr>
            <p:nvPr/>
          </p:nvSpPr>
          <p:spPr bwMode="auto">
            <a:xfrm>
              <a:off x="1130" y="533"/>
              <a:ext cx="19" cy="15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91"/>
            <p:cNvSpPr>
              <a:spLocks noChangeArrowheads="1"/>
            </p:cNvSpPr>
            <p:nvPr/>
          </p:nvSpPr>
          <p:spPr bwMode="auto">
            <a:xfrm>
              <a:off x="2427" y="761"/>
              <a:ext cx="455" cy="4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Oval 92"/>
            <p:cNvSpPr>
              <a:spLocks noChangeArrowheads="1"/>
            </p:cNvSpPr>
            <p:nvPr/>
          </p:nvSpPr>
          <p:spPr bwMode="auto">
            <a:xfrm>
              <a:off x="1518" y="2"/>
              <a:ext cx="455" cy="4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Oval 93"/>
            <p:cNvSpPr>
              <a:spLocks noChangeArrowheads="1"/>
            </p:cNvSpPr>
            <p:nvPr/>
          </p:nvSpPr>
          <p:spPr bwMode="auto">
            <a:xfrm>
              <a:off x="912" y="306"/>
              <a:ext cx="455" cy="4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Oval 94"/>
            <p:cNvSpPr>
              <a:spLocks noChangeArrowheads="1"/>
            </p:cNvSpPr>
            <p:nvPr/>
          </p:nvSpPr>
          <p:spPr bwMode="auto">
            <a:xfrm>
              <a:off x="5" y="761"/>
              <a:ext cx="455" cy="455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Oval 95"/>
            <p:cNvSpPr>
              <a:spLocks noChangeArrowheads="1"/>
            </p:cNvSpPr>
            <p:nvPr/>
          </p:nvSpPr>
          <p:spPr bwMode="auto">
            <a:xfrm>
              <a:off x="760" y="1519"/>
              <a:ext cx="152" cy="1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Oval 96"/>
            <p:cNvSpPr>
              <a:spLocks noChangeArrowheads="1"/>
            </p:cNvSpPr>
            <p:nvPr/>
          </p:nvSpPr>
          <p:spPr bwMode="auto">
            <a:xfrm>
              <a:off x="1063" y="1974"/>
              <a:ext cx="152" cy="1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Oval 97"/>
            <p:cNvSpPr>
              <a:spLocks noChangeArrowheads="1"/>
            </p:cNvSpPr>
            <p:nvPr/>
          </p:nvSpPr>
          <p:spPr bwMode="auto">
            <a:xfrm>
              <a:off x="1670" y="1671"/>
              <a:ext cx="151" cy="1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Oval 98"/>
            <p:cNvSpPr>
              <a:spLocks noChangeArrowheads="1"/>
            </p:cNvSpPr>
            <p:nvPr/>
          </p:nvSpPr>
          <p:spPr bwMode="auto">
            <a:xfrm>
              <a:off x="1973" y="1822"/>
              <a:ext cx="151" cy="1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99"/>
            <p:cNvSpPr/>
            <p:nvPr/>
          </p:nvSpPr>
          <p:spPr bwMode="auto">
            <a:xfrm>
              <a:off x="1677" y="126"/>
              <a:ext cx="137" cy="211"/>
            </a:xfrm>
            <a:custGeom>
              <a:avLst/>
              <a:gdLst>
                <a:gd name="T0" fmla="*/ 0 w 137"/>
                <a:gd name="T1" fmla="*/ 196 h 211"/>
                <a:gd name="T2" fmla="*/ 23 w 137"/>
                <a:gd name="T3" fmla="*/ 211 h 211"/>
                <a:gd name="T4" fmla="*/ 85 w 137"/>
                <a:gd name="T5" fmla="*/ 113 h 211"/>
                <a:gd name="T6" fmla="*/ 137 w 137"/>
                <a:gd name="T7" fmla="*/ 11 h 211"/>
                <a:gd name="T8" fmla="*/ 113 w 137"/>
                <a:gd name="T9" fmla="*/ 0 h 211"/>
                <a:gd name="T10" fmla="*/ 52 w 137"/>
                <a:gd name="T11" fmla="*/ 94 h 211"/>
                <a:gd name="T12" fmla="*/ 0 w 137"/>
                <a:gd name="T13" fmla="*/ 19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211">
                  <a:moveTo>
                    <a:pt x="0" y="196"/>
                  </a:moveTo>
                  <a:lnTo>
                    <a:pt x="23" y="211"/>
                  </a:lnTo>
                  <a:lnTo>
                    <a:pt x="85" y="113"/>
                  </a:lnTo>
                  <a:lnTo>
                    <a:pt x="137" y="11"/>
                  </a:lnTo>
                  <a:lnTo>
                    <a:pt x="113" y="0"/>
                  </a:lnTo>
                  <a:lnTo>
                    <a:pt x="52" y="9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00"/>
            <p:cNvSpPr/>
            <p:nvPr/>
          </p:nvSpPr>
          <p:spPr bwMode="auto">
            <a:xfrm>
              <a:off x="1641" y="164"/>
              <a:ext cx="209" cy="135"/>
            </a:xfrm>
            <a:custGeom>
              <a:avLst/>
              <a:gdLst>
                <a:gd name="T0" fmla="*/ 0 w 209"/>
                <a:gd name="T1" fmla="*/ 113 h 135"/>
                <a:gd name="T2" fmla="*/ 12 w 209"/>
                <a:gd name="T3" fmla="*/ 135 h 135"/>
                <a:gd name="T4" fmla="*/ 114 w 209"/>
                <a:gd name="T5" fmla="*/ 82 h 135"/>
                <a:gd name="T6" fmla="*/ 209 w 209"/>
                <a:gd name="T7" fmla="*/ 21 h 135"/>
                <a:gd name="T8" fmla="*/ 197 w 209"/>
                <a:gd name="T9" fmla="*/ 0 h 135"/>
                <a:gd name="T10" fmla="*/ 95 w 209"/>
                <a:gd name="T11" fmla="*/ 49 h 135"/>
                <a:gd name="T12" fmla="*/ 0 w 209"/>
                <a:gd name="T13" fmla="*/ 11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35">
                  <a:moveTo>
                    <a:pt x="0" y="113"/>
                  </a:moveTo>
                  <a:lnTo>
                    <a:pt x="12" y="135"/>
                  </a:lnTo>
                  <a:lnTo>
                    <a:pt x="114" y="82"/>
                  </a:lnTo>
                  <a:lnTo>
                    <a:pt x="209" y="21"/>
                  </a:lnTo>
                  <a:lnTo>
                    <a:pt x="197" y="0"/>
                  </a:lnTo>
                  <a:lnTo>
                    <a:pt x="95" y="49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01"/>
            <p:cNvSpPr/>
            <p:nvPr/>
          </p:nvSpPr>
          <p:spPr bwMode="auto">
            <a:xfrm>
              <a:off x="1632" y="211"/>
              <a:ext cx="227" cy="38"/>
            </a:xfrm>
            <a:custGeom>
              <a:avLst/>
              <a:gdLst>
                <a:gd name="T0" fmla="*/ 0 w 227"/>
                <a:gd name="T1" fmla="*/ 7 h 38"/>
                <a:gd name="T2" fmla="*/ 0 w 227"/>
                <a:gd name="T3" fmla="*/ 33 h 38"/>
                <a:gd name="T4" fmla="*/ 113 w 227"/>
                <a:gd name="T5" fmla="*/ 38 h 38"/>
                <a:gd name="T6" fmla="*/ 227 w 227"/>
                <a:gd name="T7" fmla="*/ 33 h 38"/>
                <a:gd name="T8" fmla="*/ 227 w 227"/>
                <a:gd name="T9" fmla="*/ 7 h 38"/>
                <a:gd name="T10" fmla="*/ 113 w 227"/>
                <a:gd name="T11" fmla="*/ 0 h 38"/>
                <a:gd name="T12" fmla="*/ 0 w 227"/>
                <a:gd name="T1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38">
                  <a:moveTo>
                    <a:pt x="0" y="7"/>
                  </a:moveTo>
                  <a:lnTo>
                    <a:pt x="0" y="33"/>
                  </a:lnTo>
                  <a:lnTo>
                    <a:pt x="113" y="38"/>
                  </a:lnTo>
                  <a:lnTo>
                    <a:pt x="227" y="33"/>
                  </a:lnTo>
                  <a:lnTo>
                    <a:pt x="227" y="7"/>
                  </a:lnTo>
                  <a:lnTo>
                    <a:pt x="11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02"/>
            <p:cNvSpPr/>
            <p:nvPr/>
          </p:nvSpPr>
          <p:spPr bwMode="auto">
            <a:xfrm>
              <a:off x="1641" y="164"/>
              <a:ext cx="209" cy="135"/>
            </a:xfrm>
            <a:custGeom>
              <a:avLst/>
              <a:gdLst>
                <a:gd name="T0" fmla="*/ 12 w 209"/>
                <a:gd name="T1" fmla="*/ 0 h 135"/>
                <a:gd name="T2" fmla="*/ 0 w 209"/>
                <a:gd name="T3" fmla="*/ 21 h 135"/>
                <a:gd name="T4" fmla="*/ 95 w 209"/>
                <a:gd name="T5" fmla="*/ 82 h 135"/>
                <a:gd name="T6" fmla="*/ 197 w 209"/>
                <a:gd name="T7" fmla="*/ 135 h 135"/>
                <a:gd name="T8" fmla="*/ 209 w 209"/>
                <a:gd name="T9" fmla="*/ 113 h 135"/>
                <a:gd name="T10" fmla="*/ 114 w 209"/>
                <a:gd name="T11" fmla="*/ 49 h 135"/>
                <a:gd name="T12" fmla="*/ 12 w 209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35">
                  <a:moveTo>
                    <a:pt x="12" y="0"/>
                  </a:moveTo>
                  <a:lnTo>
                    <a:pt x="0" y="21"/>
                  </a:lnTo>
                  <a:lnTo>
                    <a:pt x="95" y="82"/>
                  </a:lnTo>
                  <a:lnTo>
                    <a:pt x="197" y="135"/>
                  </a:lnTo>
                  <a:lnTo>
                    <a:pt x="209" y="113"/>
                  </a:lnTo>
                  <a:lnTo>
                    <a:pt x="114" y="4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03"/>
            <p:cNvSpPr/>
            <p:nvPr/>
          </p:nvSpPr>
          <p:spPr bwMode="auto">
            <a:xfrm>
              <a:off x="1677" y="126"/>
              <a:ext cx="137" cy="211"/>
            </a:xfrm>
            <a:custGeom>
              <a:avLst/>
              <a:gdLst>
                <a:gd name="T0" fmla="*/ 23 w 137"/>
                <a:gd name="T1" fmla="*/ 0 h 211"/>
                <a:gd name="T2" fmla="*/ 0 w 137"/>
                <a:gd name="T3" fmla="*/ 11 h 211"/>
                <a:gd name="T4" fmla="*/ 52 w 137"/>
                <a:gd name="T5" fmla="*/ 116 h 211"/>
                <a:gd name="T6" fmla="*/ 113 w 137"/>
                <a:gd name="T7" fmla="*/ 211 h 211"/>
                <a:gd name="T8" fmla="*/ 137 w 137"/>
                <a:gd name="T9" fmla="*/ 196 h 211"/>
                <a:gd name="T10" fmla="*/ 85 w 137"/>
                <a:gd name="T11" fmla="*/ 94 h 211"/>
                <a:gd name="T12" fmla="*/ 23 w 137"/>
                <a:gd name="T13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211">
                  <a:moveTo>
                    <a:pt x="23" y="0"/>
                  </a:moveTo>
                  <a:lnTo>
                    <a:pt x="0" y="11"/>
                  </a:lnTo>
                  <a:lnTo>
                    <a:pt x="52" y="116"/>
                  </a:lnTo>
                  <a:lnTo>
                    <a:pt x="113" y="211"/>
                  </a:lnTo>
                  <a:lnTo>
                    <a:pt x="137" y="196"/>
                  </a:lnTo>
                  <a:lnTo>
                    <a:pt x="85" y="9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04"/>
            <p:cNvSpPr/>
            <p:nvPr/>
          </p:nvSpPr>
          <p:spPr bwMode="auto">
            <a:xfrm>
              <a:off x="1726" y="116"/>
              <a:ext cx="38" cy="228"/>
            </a:xfrm>
            <a:custGeom>
              <a:avLst/>
              <a:gdLst>
                <a:gd name="T0" fmla="*/ 31 w 38"/>
                <a:gd name="T1" fmla="*/ 0 h 228"/>
                <a:gd name="T2" fmla="*/ 8 w 38"/>
                <a:gd name="T3" fmla="*/ 0 h 228"/>
                <a:gd name="T4" fmla="*/ 0 w 38"/>
                <a:gd name="T5" fmla="*/ 116 h 228"/>
                <a:gd name="T6" fmla="*/ 8 w 38"/>
                <a:gd name="T7" fmla="*/ 228 h 228"/>
                <a:gd name="T8" fmla="*/ 31 w 38"/>
                <a:gd name="T9" fmla="*/ 228 h 228"/>
                <a:gd name="T10" fmla="*/ 38 w 38"/>
                <a:gd name="T11" fmla="*/ 114 h 228"/>
                <a:gd name="T12" fmla="*/ 31 w 38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8">
                  <a:moveTo>
                    <a:pt x="31" y="0"/>
                  </a:moveTo>
                  <a:lnTo>
                    <a:pt x="8" y="0"/>
                  </a:lnTo>
                  <a:lnTo>
                    <a:pt x="0" y="116"/>
                  </a:lnTo>
                  <a:lnTo>
                    <a:pt x="8" y="228"/>
                  </a:lnTo>
                  <a:lnTo>
                    <a:pt x="31" y="228"/>
                  </a:lnTo>
                  <a:lnTo>
                    <a:pt x="38" y="11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Oval 105"/>
            <p:cNvSpPr>
              <a:spLocks noChangeArrowheads="1"/>
            </p:cNvSpPr>
            <p:nvPr/>
          </p:nvSpPr>
          <p:spPr bwMode="auto">
            <a:xfrm>
              <a:off x="1658" y="142"/>
              <a:ext cx="175" cy="178"/>
            </a:xfrm>
            <a:prstGeom prst="ellipse">
              <a:avLst/>
            </a:pr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Oval 106"/>
            <p:cNvSpPr>
              <a:spLocks noChangeArrowheads="1"/>
            </p:cNvSpPr>
            <p:nvPr/>
          </p:nvSpPr>
          <p:spPr bwMode="auto">
            <a:xfrm>
              <a:off x="1700" y="187"/>
              <a:ext cx="90" cy="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07"/>
            <p:cNvSpPr>
              <a:spLocks noEditPoints="1"/>
            </p:cNvSpPr>
            <p:nvPr/>
          </p:nvSpPr>
          <p:spPr bwMode="auto">
            <a:xfrm>
              <a:off x="1696" y="180"/>
              <a:ext cx="99" cy="102"/>
            </a:xfrm>
            <a:custGeom>
              <a:avLst/>
              <a:gdLst>
                <a:gd name="T0" fmla="*/ 21 w 42"/>
                <a:gd name="T1" fmla="*/ 5 h 43"/>
                <a:gd name="T2" fmla="*/ 37 w 42"/>
                <a:gd name="T3" fmla="*/ 21 h 43"/>
                <a:gd name="T4" fmla="*/ 21 w 42"/>
                <a:gd name="T5" fmla="*/ 37 h 43"/>
                <a:gd name="T6" fmla="*/ 5 w 42"/>
                <a:gd name="T7" fmla="*/ 21 h 43"/>
                <a:gd name="T8" fmla="*/ 21 w 42"/>
                <a:gd name="T9" fmla="*/ 5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1" y="5"/>
                  </a:moveTo>
                  <a:cubicBezTo>
                    <a:pt x="30" y="5"/>
                    <a:pt x="37" y="12"/>
                    <a:pt x="37" y="21"/>
                  </a:cubicBezTo>
                  <a:cubicBezTo>
                    <a:pt x="37" y="30"/>
                    <a:pt x="30" y="37"/>
                    <a:pt x="21" y="37"/>
                  </a:cubicBezTo>
                  <a:cubicBezTo>
                    <a:pt x="12" y="37"/>
                    <a:pt x="5" y="30"/>
                    <a:pt x="5" y="21"/>
                  </a:cubicBezTo>
                  <a:cubicBezTo>
                    <a:pt x="5" y="12"/>
                    <a:pt x="12" y="5"/>
                    <a:pt x="21" y="5"/>
                  </a:cubicBezTo>
                  <a:close/>
                  <a:moveTo>
                    <a:pt x="21" y="0"/>
                  </a:moveTo>
                  <a:cubicBezTo>
                    <a:pt x="9" y="0"/>
                    <a:pt x="0" y="10"/>
                    <a:pt x="0" y="21"/>
                  </a:cubicBezTo>
                  <a:cubicBezTo>
                    <a:pt x="0" y="33"/>
                    <a:pt x="9" y="43"/>
                    <a:pt x="21" y="43"/>
                  </a:cubicBezTo>
                  <a:cubicBezTo>
                    <a:pt x="33" y="43"/>
                    <a:pt x="42" y="33"/>
                    <a:pt x="42" y="21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08"/>
            <p:cNvSpPr/>
            <p:nvPr/>
          </p:nvSpPr>
          <p:spPr bwMode="auto">
            <a:xfrm>
              <a:off x="109" y="983"/>
              <a:ext cx="76" cy="74"/>
            </a:xfrm>
            <a:custGeom>
              <a:avLst/>
              <a:gdLst>
                <a:gd name="T0" fmla="*/ 22 w 32"/>
                <a:gd name="T1" fmla="*/ 0 h 31"/>
                <a:gd name="T2" fmla="*/ 24 w 32"/>
                <a:gd name="T3" fmla="*/ 6 h 31"/>
                <a:gd name="T4" fmla="*/ 7 w 32"/>
                <a:gd name="T5" fmla="*/ 23 h 31"/>
                <a:gd name="T6" fmla="*/ 0 w 32"/>
                <a:gd name="T7" fmla="*/ 21 h 31"/>
                <a:gd name="T8" fmla="*/ 15 w 32"/>
                <a:gd name="T9" fmla="*/ 31 h 31"/>
                <a:gd name="T10" fmla="*/ 32 w 32"/>
                <a:gd name="T11" fmla="*/ 15 h 31"/>
                <a:gd name="T12" fmla="*/ 22 w 32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1">
                  <a:moveTo>
                    <a:pt x="22" y="0"/>
                  </a:move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16" y="23"/>
                    <a:pt x="7" y="23"/>
                  </a:cubicBezTo>
                  <a:cubicBezTo>
                    <a:pt x="5" y="23"/>
                    <a:pt x="3" y="22"/>
                    <a:pt x="0" y="21"/>
                  </a:cubicBezTo>
                  <a:cubicBezTo>
                    <a:pt x="3" y="27"/>
                    <a:pt x="9" y="31"/>
                    <a:pt x="15" y="31"/>
                  </a:cubicBezTo>
                  <a:cubicBezTo>
                    <a:pt x="25" y="31"/>
                    <a:pt x="32" y="24"/>
                    <a:pt x="32" y="15"/>
                  </a:cubicBezTo>
                  <a:cubicBezTo>
                    <a:pt x="32" y="8"/>
                    <a:pt x="28" y="2"/>
                    <a:pt x="22" y="0"/>
                  </a:cubicBezTo>
                  <a:close/>
                </a:path>
              </a:pathLst>
            </a:custGeom>
            <a:solidFill>
              <a:srgbClr val="DD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9"/>
            <p:cNvSpPr/>
            <p:nvPr/>
          </p:nvSpPr>
          <p:spPr bwMode="auto">
            <a:xfrm>
              <a:off x="107" y="979"/>
              <a:ext cx="59" cy="59"/>
            </a:xfrm>
            <a:custGeom>
              <a:avLst/>
              <a:gdLst>
                <a:gd name="T0" fmla="*/ 25 w 25"/>
                <a:gd name="T1" fmla="*/ 8 h 25"/>
                <a:gd name="T2" fmla="*/ 23 w 25"/>
                <a:gd name="T3" fmla="*/ 2 h 25"/>
                <a:gd name="T4" fmla="*/ 16 w 25"/>
                <a:gd name="T5" fmla="*/ 0 h 25"/>
                <a:gd name="T6" fmla="*/ 0 w 25"/>
                <a:gd name="T7" fmla="*/ 17 h 25"/>
                <a:gd name="T8" fmla="*/ 1 w 25"/>
                <a:gd name="T9" fmla="*/ 23 h 25"/>
                <a:gd name="T10" fmla="*/ 8 w 25"/>
                <a:gd name="T11" fmla="*/ 25 h 25"/>
                <a:gd name="T12" fmla="*/ 25 w 25"/>
                <a:gd name="T13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5">
                  <a:moveTo>
                    <a:pt x="25" y="8"/>
                  </a:moveTo>
                  <a:cubicBezTo>
                    <a:pt x="25" y="6"/>
                    <a:pt x="24" y="4"/>
                    <a:pt x="23" y="2"/>
                  </a:cubicBezTo>
                  <a:cubicBezTo>
                    <a:pt x="21" y="1"/>
                    <a:pt x="19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9"/>
                    <a:pt x="1" y="21"/>
                    <a:pt x="1" y="23"/>
                  </a:cubicBezTo>
                  <a:cubicBezTo>
                    <a:pt x="4" y="24"/>
                    <a:pt x="6" y="25"/>
                    <a:pt x="8" y="25"/>
                  </a:cubicBezTo>
                  <a:cubicBezTo>
                    <a:pt x="17" y="25"/>
                    <a:pt x="25" y="18"/>
                    <a:pt x="2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10"/>
            <p:cNvSpPr/>
            <p:nvPr/>
          </p:nvSpPr>
          <p:spPr bwMode="auto">
            <a:xfrm>
              <a:off x="254" y="957"/>
              <a:ext cx="99" cy="100"/>
            </a:xfrm>
            <a:custGeom>
              <a:avLst/>
              <a:gdLst>
                <a:gd name="T0" fmla="*/ 29 w 42"/>
                <a:gd name="T1" fmla="*/ 0 h 42"/>
                <a:gd name="T2" fmla="*/ 31 w 42"/>
                <a:gd name="T3" fmla="*/ 9 h 42"/>
                <a:gd name="T4" fmla="*/ 9 w 42"/>
                <a:gd name="T5" fmla="*/ 31 h 42"/>
                <a:gd name="T6" fmla="*/ 0 w 42"/>
                <a:gd name="T7" fmla="*/ 29 h 42"/>
                <a:gd name="T8" fmla="*/ 20 w 42"/>
                <a:gd name="T9" fmla="*/ 42 h 42"/>
                <a:gd name="T10" fmla="*/ 42 w 42"/>
                <a:gd name="T11" fmla="*/ 20 h 42"/>
                <a:gd name="T12" fmla="*/ 29 w 42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29" y="0"/>
                  </a:moveTo>
                  <a:cubicBezTo>
                    <a:pt x="30" y="3"/>
                    <a:pt x="31" y="6"/>
                    <a:pt x="31" y="9"/>
                  </a:cubicBezTo>
                  <a:cubicBezTo>
                    <a:pt x="31" y="21"/>
                    <a:pt x="21" y="31"/>
                    <a:pt x="9" y="31"/>
                  </a:cubicBezTo>
                  <a:cubicBezTo>
                    <a:pt x="6" y="31"/>
                    <a:pt x="3" y="30"/>
                    <a:pt x="0" y="29"/>
                  </a:cubicBezTo>
                  <a:cubicBezTo>
                    <a:pt x="4" y="37"/>
                    <a:pt x="11" y="42"/>
                    <a:pt x="20" y="42"/>
                  </a:cubicBezTo>
                  <a:cubicBezTo>
                    <a:pt x="32" y="42"/>
                    <a:pt x="42" y="32"/>
                    <a:pt x="42" y="20"/>
                  </a:cubicBezTo>
                  <a:cubicBezTo>
                    <a:pt x="42" y="11"/>
                    <a:pt x="37" y="4"/>
                    <a:pt x="29" y="0"/>
                  </a:cubicBezTo>
                  <a:close/>
                </a:path>
              </a:pathLst>
            </a:custGeom>
            <a:solidFill>
              <a:srgbClr val="DD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11"/>
            <p:cNvSpPr/>
            <p:nvPr/>
          </p:nvSpPr>
          <p:spPr bwMode="auto">
            <a:xfrm>
              <a:off x="249" y="953"/>
              <a:ext cx="78" cy="78"/>
            </a:xfrm>
            <a:custGeom>
              <a:avLst/>
              <a:gdLst>
                <a:gd name="T0" fmla="*/ 33 w 33"/>
                <a:gd name="T1" fmla="*/ 11 h 33"/>
                <a:gd name="T2" fmla="*/ 31 w 33"/>
                <a:gd name="T3" fmla="*/ 2 h 33"/>
                <a:gd name="T4" fmla="*/ 22 w 33"/>
                <a:gd name="T5" fmla="*/ 0 h 33"/>
                <a:gd name="T6" fmla="*/ 0 w 33"/>
                <a:gd name="T7" fmla="*/ 22 h 33"/>
                <a:gd name="T8" fmla="*/ 2 w 33"/>
                <a:gd name="T9" fmla="*/ 31 h 33"/>
                <a:gd name="T10" fmla="*/ 11 w 33"/>
                <a:gd name="T11" fmla="*/ 33 h 33"/>
                <a:gd name="T12" fmla="*/ 33 w 33"/>
                <a:gd name="T13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3">
                  <a:moveTo>
                    <a:pt x="33" y="11"/>
                  </a:moveTo>
                  <a:cubicBezTo>
                    <a:pt x="33" y="8"/>
                    <a:pt x="32" y="5"/>
                    <a:pt x="31" y="2"/>
                  </a:cubicBezTo>
                  <a:cubicBezTo>
                    <a:pt x="28" y="1"/>
                    <a:pt x="25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25"/>
                    <a:pt x="1" y="28"/>
                    <a:pt x="2" y="31"/>
                  </a:cubicBezTo>
                  <a:cubicBezTo>
                    <a:pt x="5" y="32"/>
                    <a:pt x="8" y="33"/>
                    <a:pt x="11" y="33"/>
                  </a:cubicBezTo>
                  <a:cubicBezTo>
                    <a:pt x="23" y="33"/>
                    <a:pt x="33" y="23"/>
                    <a:pt x="33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12"/>
            <p:cNvSpPr/>
            <p:nvPr/>
          </p:nvSpPr>
          <p:spPr bwMode="auto">
            <a:xfrm>
              <a:off x="152" y="908"/>
              <a:ext cx="149" cy="149"/>
            </a:xfrm>
            <a:custGeom>
              <a:avLst/>
              <a:gdLst>
                <a:gd name="T0" fmla="*/ 44 w 63"/>
                <a:gd name="T1" fmla="*/ 0 h 63"/>
                <a:gd name="T2" fmla="*/ 47 w 63"/>
                <a:gd name="T3" fmla="*/ 14 h 63"/>
                <a:gd name="T4" fmla="*/ 14 w 63"/>
                <a:gd name="T5" fmla="*/ 47 h 63"/>
                <a:gd name="T6" fmla="*/ 0 w 63"/>
                <a:gd name="T7" fmla="*/ 44 h 63"/>
                <a:gd name="T8" fmla="*/ 30 w 63"/>
                <a:gd name="T9" fmla="*/ 63 h 63"/>
                <a:gd name="T10" fmla="*/ 63 w 63"/>
                <a:gd name="T11" fmla="*/ 30 h 63"/>
                <a:gd name="T12" fmla="*/ 44 w 63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63">
                  <a:moveTo>
                    <a:pt x="44" y="0"/>
                  </a:moveTo>
                  <a:cubicBezTo>
                    <a:pt x="46" y="4"/>
                    <a:pt x="47" y="9"/>
                    <a:pt x="47" y="14"/>
                  </a:cubicBezTo>
                  <a:cubicBezTo>
                    <a:pt x="47" y="32"/>
                    <a:pt x="32" y="47"/>
                    <a:pt x="14" y="47"/>
                  </a:cubicBezTo>
                  <a:cubicBezTo>
                    <a:pt x="9" y="47"/>
                    <a:pt x="4" y="46"/>
                    <a:pt x="0" y="44"/>
                  </a:cubicBezTo>
                  <a:cubicBezTo>
                    <a:pt x="5" y="55"/>
                    <a:pt x="17" y="63"/>
                    <a:pt x="30" y="63"/>
                  </a:cubicBezTo>
                  <a:cubicBezTo>
                    <a:pt x="48" y="63"/>
                    <a:pt x="63" y="48"/>
                    <a:pt x="63" y="30"/>
                  </a:cubicBezTo>
                  <a:cubicBezTo>
                    <a:pt x="63" y="17"/>
                    <a:pt x="55" y="6"/>
                    <a:pt x="44" y="0"/>
                  </a:cubicBezTo>
                  <a:close/>
                </a:path>
              </a:pathLst>
            </a:custGeom>
            <a:solidFill>
              <a:srgbClr val="DD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13"/>
            <p:cNvSpPr/>
            <p:nvPr/>
          </p:nvSpPr>
          <p:spPr bwMode="auto">
            <a:xfrm>
              <a:off x="145" y="900"/>
              <a:ext cx="118" cy="119"/>
            </a:xfrm>
            <a:custGeom>
              <a:avLst/>
              <a:gdLst>
                <a:gd name="T0" fmla="*/ 50 w 50"/>
                <a:gd name="T1" fmla="*/ 17 h 50"/>
                <a:gd name="T2" fmla="*/ 47 w 50"/>
                <a:gd name="T3" fmla="*/ 3 h 50"/>
                <a:gd name="T4" fmla="*/ 33 w 50"/>
                <a:gd name="T5" fmla="*/ 0 h 50"/>
                <a:gd name="T6" fmla="*/ 0 w 50"/>
                <a:gd name="T7" fmla="*/ 33 h 50"/>
                <a:gd name="T8" fmla="*/ 3 w 50"/>
                <a:gd name="T9" fmla="*/ 47 h 50"/>
                <a:gd name="T10" fmla="*/ 17 w 50"/>
                <a:gd name="T11" fmla="*/ 50 h 50"/>
                <a:gd name="T12" fmla="*/ 50 w 50"/>
                <a:gd name="T13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0">
                  <a:moveTo>
                    <a:pt x="50" y="17"/>
                  </a:moveTo>
                  <a:cubicBezTo>
                    <a:pt x="50" y="12"/>
                    <a:pt x="49" y="7"/>
                    <a:pt x="47" y="3"/>
                  </a:cubicBezTo>
                  <a:cubicBezTo>
                    <a:pt x="43" y="1"/>
                    <a:pt x="38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8"/>
                    <a:pt x="1" y="43"/>
                    <a:pt x="3" y="47"/>
                  </a:cubicBezTo>
                  <a:cubicBezTo>
                    <a:pt x="7" y="49"/>
                    <a:pt x="12" y="50"/>
                    <a:pt x="17" y="50"/>
                  </a:cubicBezTo>
                  <a:cubicBezTo>
                    <a:pt x="35" y="50"/>
                    <a:pt x="50" y="35"/>
                    <a:pt x="5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Rectangle 114"/>
            <p:cNvSpPr>
              <a:spLocks noChangeArrowheads="1"/>
            </p:cNvSpPr>
            <p:nvPr/>
          </p:nvSpPr>
          <p:spPr bwMode="auto">
            <a:xfrm>
              <a:off x="145" y="1033"/>
              <a:ext cx="156" cy="24"/>
            </a:xfrm>
            <a:prstGeom prst="rect">
              <a:avLst/>
            </a:prstGeom>
            <a:solidFill>
              <a:srgbClr val="DD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15"/>
            <p:cNvSpPr>
              <a:spLocks noEditPoints="1"/>
            </p:cNvSpPr>
            <p:nvPr/>
          </p:nvSpPr>
          <p:spPr bwMode="auto">
            <a:xfrm>
              <a:off x="1063" y="419"/>
              <a:ext cx="152" cy="228"/>
            </a:xfrm>
            <a:custGeom>
              <a:avLst/>
              <a:gdLst>
                <a:gd name="T0" fmla="*/ 32 w 64"/>
                <a:gd name="T1" fmla="*/ 0 h 96"/>
                <a:gd name="T2" fmla="*/ 0 w 64"/>
                <a:gd name="T3" fmla="*/ 32 h 96"/>
                <a:gd name="T4" fmla="*/ 32 w 64"/>
                <a:gd name="T5" fmla="*/ 96 h 96"/>
                <a:gd name="T6" fmla="*/ 64 w 64"/>
                <a:gd name="T7" fmla="*/ 32 h 96"/>
                <a:gd name="T8" fmla="*/ 32 w 64"/>
                <a:gd name="T9" fmla="*/ 0 h 96"/>
                <a:gd name="T10" fmla="*/ 32 w 64"/>
                <a:gd name="T11" fmla="*/ 46 h 96"/>
                <a:gd name="T12" fmla="*/ 19 w 64"/>
                <a:gd name="T13" fmla="*/ 32 h 96"/>
                <a:gd name="T14" fmla="*/ 32 w 64"/>
                <a:gd name="T15" fmla="*/ 19 h 96"/>
                <a:gd name="T16" fmla="*/ 45 w 64"/>
                <a:gd name="T17" fmla="*/ 32 h 96"/>
                <a:gd name="T18" fmla="*/ 32 w 64"/>
                <a:gd name="T19" fmla="*/ 4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96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50"/>
                    <a:pt x="32" y="96"/>
                    <a:pt x="32" y="96"/>
                  </a:cubicBezTo>
                  <a:cubicBezTo>
                    <a:pt x="32" y="96"/>
                    <a:pt x="64" y="50"/>
                    <a:pt x="64" y="32"/>
                  </a:cubicBezTo>
                  <a:cubicBezTo>
                    <a:pt x="64" y="15"/>
                    <a:pt x="50" y="0"/>
                    <a:pt x="32" y="0"/>
                  </a:cubicBezTo>
                  <a:close/>
                  <a:moveTo>
                    <a:pt x="32" y="46"/>
                  </a:moveTo>
                  <a:cubicBezTo>
                    <a:pt x="25" y="46"/>
                    <a:pt x="19" y="40"/>
                    <a:pt x="19" y="32"/>
                  </a:cubicBezTo>
                  <a:cubicBezTo>
                    <a:pt x="19" y="25"/>
                    <a:pt x="25" y="19"/>
                    <a:pt x="32" y="19"/>
                  </a:cubicBezTo>
                  <a:cubicBezTo>
                    <a:pt x="39" y="19"/>
                    <a:pt x="45" y="25"/>
                    <a:pt x="45" y="32"/>
                  </a:cubicBezTo>
                  <a:cubicBezTo>
                    <a:pt x="45" y="40"/>
                    <a:pt x="39" y="46"/>
                    <a:pt x="32" y="46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16"/>
            <p:cNvSpPr/>
            <p:nvPr/>
          </p:nvSpPr>
          <p:spPr bwMode="auto">
            <a:xfrm>
              <a:off x="2153" y="1547"/>
              <a:ext cx="350" cy="199"/>
            </a:xfrm>
            <a:custGeom>
              <a:avLst/>
              <a:gdLst>
                <a:gd name="T0" fmla="*/ 19 w 350"/>
                <a:gd name="T1" fmla="*/ 199 h 199"/>
                <a:gd name="T2" fmla="*/ 0 w 350"/>
                <a:gd name="T3" fmla="*/ 199 h 199"/>
                <a:gd name="T4" fmla="*/ 0 w 350"/>
                <a:gd name="T5" fmla="*/ 0 h 199"/>
                <a:gd name="T6" fmla="*/ 350 w 350"/>
                <a:gd name="T7" fmla="*/ 0 h 199"/>
                <a:gd name="T8" fmla="*/ 350 w 350"/>
                <a:gd name="T9" fmla="*/ 19 h 199"/>
                <a:gd name="T10" fmla="*/ 19 w 350"/>
                <a:gd name="T11" fmla="*/ 19 h 199"/>
                <a:gd name="T12" fmla="*/ 19 w 350"/>
                <a:gd name="T13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199">
                  <a:moveTo>
                    <a:pt x="19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350" y="0"/>
                  </a:lnTo>
                  <a:lnTo>
                    <a:pt x="350" y="19"/>
                  </a:lnTo>
                  <a:lnTo>
                    <a:pt x="19" y="19"/>
                  </a:lnTo>
                  <a:lnTo>
                    <a:pt x="19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Oval 117"/>
            <p:cNvSpPr>
              <a:spLocks noChangeArrowheads="1"/>
            </p:cNvSpPr>
            <p:nvPr/>
          </p:nvSpPr>
          <p:spPr bwMode="auto">
            <a:xfrm>
              <a:off x="2124" y="1708"/>
              <a:ext cx="76" cy="7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Oval 118"/>
            <p:cNvSpPr>
              <a:spLocks noChangeArrowheads="1"/>
            </p:cNvSpPr>
            <p:nvPr/>
          </p:nvSpPr>
          <p:spPr bwMode="auto">
            <a:xfrm>
              <a:off x="2503" y="1443"/>
              <a:ext cx="227" cy="2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19"/>
            <p:cNvSpPr/>
            <p:nvPr/>
          </p:nvSpPr>
          <p:spPr bwMode="auto">
            <a:xfrm>
              <a:off x="301" y="1737"/>
              <a:ext cx="431" cy="199"/>
            </a:xfrm>
            <a:custGeom>
              <a:avLst/>
              <a:gdLst>
                <a:gd name="T0" fmla="*/ 431 w 431"/>
                <a:gd name="T1" fmla="*/ 199 h 199"/>
                <a:gd name="T2" fmla="*/ 412 w 431"/>
                <a:gd name="T3" fmla="*/ 199 h 199"/>
                <a:gd name="T4" fmla="*/ 412 w 431"/>
                <a:gd name="T5" fmla="*/ 19 h 199"/>
                <a:gd name="T6" fmla="*/ 0 w 431"/>
                <a:gd name="T7" fmla="*/ 19 h 199"/>
                <a:gd name="T8" fmla="*/ 0 w 431"/>
                <a:gd name="T9" fmla="*/ 0 h 199"/>
                <a:gd name="T10" fmla="*/ 431 w 431"/>
                <a:gd name="T11" fmla="*/ 0 h 199"/>
                <a:gd name="T12" fmla="*/ 431 w 431"/>
                <a:gd name="T13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1" h="199">
                  <a:moveTo>
                    <a:pt x="431" y="199"/>
                  </a:moveTo>
                  <a:lnTo>
                    <a:pt x="412" y="199"/>
                  </a:lnTo>
                  <a:lnTo>
                    <a:pt x="412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Oval 120"/>
            <p:cNvSpPr>
              <a:spLocks noChangeArrowheads="1"/>
            </p:cNvSpPr>
            <p:nvPr/>
          </p:nvSpPr>
          <p:spPr bwMode="auto">
            <a:xfrm>
              <a:off x="685" y="1898"/>
              <a:ext cx="75" cy="7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Oval 121"/>
            <p:cNvSpPr>
              <a:spLocks noChangeArrowheads="1"/>
            </p:cNvSpPr>
            <p:nvPr/>
          </p:nvSpPr>
          <p:spPr bwMode="auto">
            <a:xfrm>
              <a:off x="187" y="1637"/>
              <a:ext cx="228" cy="2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22"/>
            <p:cNvSpPr>
              <a:spLocks noChangeArrowheads="1"/>
            </p:cNvSpPr>
            <p:nvPr/>
          </p:nvSpPr>
          <p:spPr bwMode="auto">
            <a:xfrm>
              <a:off x="1433" y="950"/>
              <a:ext cx="19" cy="9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Oval 123"/>
            <p:cNvSpPr>
              <a:spLocks noChangeArrowheads="1"/>
            </p:cNvSpPr>
            <p:nvPr/>
          </p:nvSpPr>
          <p:spPr bwMode="auto">
            <a:xfrm>
              <a:off x="1404" y="1827"/>
              <a:ext cx="76" cy="7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Oval 124"/>
            <p:cNvSpPr>
              <a:spLocks noChangeArrowheads="1"/>
            </p:cNvSpPr>
            <p:nvPr/>
          </p:nvSpPr>
          <p:spPr bwMode="auto">
            <a:xfrm>
              <a:off x="1329" y="836"/>
              <a:ext cx="227" cy="2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25"/>
            <p:cNvSpPr/>
            <p:nvPr/>
          </p:nvSpPr>
          <p:spPr bwMode="auto">
            <a:xfrm>
              <a:off x="2655" y="836"/>
              <a:ext cx="87" cy="91"/>
            </a:xfrm>
            <a:custGeom>
              <a:avLst/>
              <a:gdLst>
                <a:gd name="T0" fmla="*/ 19 w 37"/>
                <a:gd name="T1" fmla="*/ 38 h 38"/>
                <a:gd name="T2" fmla="*/ 37 w 37"/>
                <a:gd name="T3" fmla="*/ 12 h 38"/>
                <a:gd name="T4" fmla="*/ 0 w 37"/>
                <a:gd name="T5" fmla="*/ 0 h 38"/>
                <a:gd name="T6" fmla="*/ 0 w 37"/>
                <a:gd name="T7" fmla="*/ 32 h 38"/>
                <a:gd name="T8" fmla="*/ 19 w 37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19" y="38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27" y="5"/>
                    <a:pt x="14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" y="32"/>
                    <a:pt x="13" y="35"/>
                    <a:pt x="19" y="38"/>
                  </a:cubicBezTo>
                  <a:close/>
                </a:path>
              </a:pathLst>
            </a:custGeom>
            <a:solidFill>
              <a:srgbClr val="FBD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26"/>
            <p:cNvSpPr/>
            <p:nvPr/>
          </p:nvSpPr>
          <p:spPr bwMode="auto">
            <a:xfrm>
              <a:off x="2700" y="865"/>
              <a:ext cx="106" cy="201"/>
            </a:xfrm>
            <a:custGeom>
              <a:avLst/>
              <a:gdLst>
                <a:gd name="T0" fmla="*/ 13 w 45"/>
                <a:gd name="T1" fmla="*/ 52 h 85"/>
                <a:gd name="T2" fmla="*/ 8 w 45"/>
                <a:gd name="T3" fmla="*/ 69 h 85"/>
                <a:gd name="T4" fmla="*/ 36 w 45"/>
                <a:gd name="T5" fmla="*/ 85 h 85"/>
                <a:gd name="T6" fmla="*/ 45 w 45"/>
                <a:gd name="T7" fmla="*/ 52 h 85"/>
                <a:gd name="T8" fmla="*/ 18 w 45"/>
                <a:gd name="T9" fmla="*/ 0 h 85"/>
                <a:gd name="T10" fmla="*/ 0 w 45"/>
                <a:gd name="T11" fmla="*/ 26 h 85"/>
                <a:gd name="T12" fmla="*/ 13 w 45"/>
                <a:gd name="T13" fmla="*/ 5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85">
                  <a:moveTo>
                    <a:pt x="13" y="52"/>
                  </a:moveTo>
                  <a:cubicBezTo>
                    <a:pt x="13" y="58"/>
                    <a:pt x="11" y="64"/>
                    <a:pt x="8" y="69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2" y="76"/>
                    <a:pt x="45" y="64"/>
                    <a:pt x="45" y="52"/>
                  </a:cubicBezTo>
                  <a:cubicBezTo>
                    <a:pt x="45" y="31"/>
                    <a:pt x="34" y="12"/>
                    <a:pt x="18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8" y="32"/>
                    <a:pt x="13" y="42"/>
                    <a:pt x="13" y="52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27"/>
            <p:cNvSpPr/>
            <p:nvPr/>
          </p:nvSpPr>
          <p:spPr bwMode="auto">
            <a:xfrm>
              <a:off x="2503" y="836"/>
              <a:ext cx="282" cy="304"/>
            </a:xfrm>
            <a:custGeom>
              <a:avLst/>
              <a:gdLst>
                <a:gd name="T0" fmla="*/ 91 w 119"/>
                <a:gd name="T1" fmla="*/ 81 h 128"/>
                <a:gd name="T2" fmla="*/ 64 w 119"/>
                <a:gd name="T3" fmla="*/ 96 h 128"/>
                <a:gd name="T4" fmla="*/ 32 w 119"/>
                <a:gd name="T5" fmla="*/ 64 h 128"/>
                <a:gd name="T6" fmla="*/ 64 w 119"/>
                <a:gd name="T7" fmla="*/ 32 h 128"/>
                <a:gd name="T8" fmla="*/ 64 w 119"/>
                <a:gd name="T9" fmla="*/ 0 h 128"/>
                <a:gd name="T10" fmla="*/ 0 w 119"/>
                <a:gd name="T11" fmla="*/ 64 h 128"/>
                <a:gd name="T12" fmla="*/ 64 w 119"/>
                <a:gd name="T13" fmla="*/ 128 h 128"/>
                <a:gd name="T14" fmla="*/ 119 w 119"/>
                <a:gd name="T15" fmla="*/ 97 h 128"/>
                <a:gd name="T16" fmla="*/ 91 w 119"/>
                <a:gd name="T17" fmla="*/ 8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28">
                  <a:moveTo>
                    <a:pt x="91" y="81"/>
                  </a:moveTo>
                  <a:cubicBezTo>
                    <a:pt x="86" y="90"/>
                    <a:pt x="76" y="96"/>
                    <a:pt x="64" y="96"/>
                  </a:cubicBezTo>
                  <a:cubicBezTo>
                    <a:pt x="46" y="96"/>
                    <a:pt x="32" y="82"/>
                    <a:pt x="32" y="64"/>
                  </a:cubicBezTo>
                  <a:cubicBezTo>
                    <a:pt x="32" y="47"/>
                    <a:pt x="46" y="32"/>
                    <a:pt x="64" y="3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87" y="128"/>
                    <a:pt x="108" y="116"/>
                    <a:pt x="119" y="97"/>
                  </a:cubicBezTo>
                  <a:lnTo>
                    <a:pt x="91" y="8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2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配置</a:t>
            </a:r>
            <a:r>
              <a:rPr lang="en-US" altLang="zh-CN" b="1" dirty="0">
                <a:solidFill>
                  <a:schemeClr val="tx1"/>
                </a:solidFill>
              </a:rPr>
              <a:t>keystone</a:t>
            </a:r>
            <a:r>
              <a:rPr lang="zh-CN" altLang="en-US" b="1" dirty="0">
                <a:solidFill>
                  <a:schemeClr val="tx1"/>
                </a:solidFill>
              </a:rPr>
              <a:t>应用环境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kern="2200" dirty="0">
                <a:latin typeface="+mn-ea"/>
              </a:rPr>
              <a:t>验证服务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3236" y="1375188"/>
            <a:ext cx="10046068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+mn-ea"/>
                <a:ea typeface="+mn-ea"/>
              </a:rPr>
              <a:t>4. </a:t>
            </a:r>
            <a:r>
              <a:rPr altLang="zh-CN" sz="2400" dirty="0">
                <a:latin typeface="+mn-ea"/>
                <a:ea typeface="+mn-ea"/>
              </a:rPr>
              <a:t>配置管理员账户的相关变量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zh-CN" sz="2400" dirty="0">
                <a:latin typeface="+mn-ea"/>
                <a:ea typeface="+mn-ea"/>
              </a:rPr>
              <a:t>具体命令如下：</a:t>
            </a: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zh-CN" sz="24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zh-CN" sz="2400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150" y="2621915"/>
            <a:ext cx="102279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/>
              <a:t>vi  admin-</a:t>
            </a:r>
            <a:r>
              <a:rPr dirty="0" err="1"/>
              <a:t>openrc</a:t>
            </a:r>
            <a:r>
              <a:rPr dirty="0"/>
              <a:t> </a:t>
            </a:r>
            <a:r>
              <a:rPr lang="en-US" altLang="zh-CN" dirty="0"/>
              <a:t>-- </a:t>
            </a:r>
            <a:r>
              <a:rPr lang="zh-CN" altLang="zh-CN" dirty="0"/>
              <a:t>命名方式 任意</a:t>
            </a:r>
          </a:p>
          <a:p>
            <a:r>
              <a:rPr lang="zh-CN" dirty="0"/>
              <a:t>添加如下内容：</a:t>
            </a:r>
          </a:p>
          <a:p>
            <a:r>
              <a:rPr lang="zh-CN" dirty="0"/>
              <a:t>export OS_USERNAME=admin               </a:t>
            </a:r>
            <a:r>
              <a:rPr lang="en-US" altLang="zh-CN" dirty="0"/>
              <a:t>--- </a:t>
            </a:r>
            <a:r>
              <a:rPr lang="zh-CN" altLang="zh-CN" dirty="0"/>
              <a:t>用户名</a:t>
            </a:r>
            <a:endParaRPr lang="zh-CN" dirty="0"/>
          </a:p>
          <a:p>
            <a:r>
              <a:rPr lang="zh-CN" dirty="0"/>
              <a:t>export OS_PASSWORD=123456             </a:t>
            </a:r>
            <a:r>
              <a:rPr lang="en-US" altLang="zh-CN" dirty="0"/>
              <a:t>--- </a:t>
            </a:r>
            <a:r>
              <a:rPr lang="zh-CN" altLang="en-US" dirty="0"/>
              <a:t>密码</a:t>
            </a:r>
            <a:endParaRPr lang="zh-CN" dirty="0"/>
          </a:p>
          <a:p>
            <a:r>
              <a:rPr lang="zh-CN" dirty="0"/>
              <a:t>export OS_PROJECT_NAME=admin      </a:t>
            </a:r>
            <a:r>
              <a:rPr lang="en-US" altLang="zh-CN" dirty="0"/>
              <a:t>--- </a:t>
            </a:r>
            <a:r>
              <a:rPr lang="zh-CN" altLang="en-US" dirty="0"/>
              <a:t>项目名称</a:t>
            </a:r>
            <a:endParaRPr lang="zh-CN" dirty="0"/>
          </a:p>
          <a:p>
            <a:r>
              <a:rPr lang="zh-CN" dirty="0"/>
              <a:t>export OS_USER_DOMAIN_NAME=Default   </a:t>
            </a:r>
            <a:r>
              <a:rPr lang="en-US" altLang="zh-CN" dirty="0"/>
              <a:t>--- </a:t>
            </a:r>
            <a:r>
              <a:rPr lang="zh-CN" altLang="en-US" dirty="0"/>
              <a:t>用户所在域名称</a:t>
            </a:r>
            <a:endParaRPr lang="zh-CN" dirty="0"/>
          </a:p>
          <a:p>
            <a:r>
              <a:rPr lang="zh-CN" dirty="0"/>
              <a:t>export OS_PROJECT_DOMAIN_NAME=Default</a:t>
            </a:r>
          </a:p>
          <a:p>
            <a:r>
              <a:rPr lang="zh-CN" dirty="0"/>
              <a:t>export OS_AUTH_URL=http://controller:5000/v3   </a:t>
            </a:r>
            <a:r>
              <a:rPr lang="en-US" altLang="zh-CN" dirty="0"/>
              <a:t>--- </a:t>
            </a:r>
            <a:r>
              <a:rPr lang="zh-CN" altLang="zh-CN" dirty="0"/>
              <a:t>认证</a:t>
            </a:r>
            <a:r>
              <a:rPr lang="en-US" altLang="zh-CN" dirty="0"/>
              <a:t>URL</a:t>
            </a:r>
            <a:endParaRPr lang="zh-CN" dirty="0"/>
          </a:p>
          <a:p>
            <a:r>
              <a:rPr lang="zh-CN" dirty="0"/>
              <a:t>export OS_IDENTITY_API_VERSION=3           </a:t>
            </a:r>
            <a:r>
              <a:rPr lang="en-US" altLang="zh-CN" dirty="0"/>
              <a:t>--- </a:t>
            </a:r>
            <a:r>
              <a:rPr lang="zh-CN" altLang="en-US" dirty="0"/>
              <a:t>认证版本号</a:t>
            </a:r>
            <a:endParaRPr lang="zh-CN" dirty="0"/>
          </a:p>
          <a:p>
            <a:r>
              <a:rPr lang="zh-CN" dirty="0"/>
              <a:t>export OS_IMAGE_API_VERSION=2               </a:t>
            </a:r>
            <a:r>
              <a:rPr lang="en-US" altLang="zh-CN" dirty="0"/>
              <a:t>--- Image</a:t>
            </a:r>
            <a:r>
              <a:rPr lang="zh-CN" altLang="zh-CN" dirty="0"/>
              <a:t>的认证版本号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3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Keystone</a:t>
            </a:r>
            <a:r>
              <a:rPr lang="zh-CN" altLang="en-US" b="1" dirty="0">
                <a:solidFill>
                  <a:schemeClr val="tx1"/>
                </a:solidFill>
              </a:rPr>
              <a:t>环境使用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kern="2200" dirty="0">
                <a:latin typeface="+mn-ea"/>
              </a:rPr>
              <a:t>验证服务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3236" y="1375188"/>
            <a:ext cx="1004606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400" dirty="0">
                <a:latin typeface="+mn-ea"/>
                <a:ea typeface="+mn-ea"/>
              </a:rPr>
              <a:t>Keystone</a:t>
            </a:r>
            <a:r>
              <a:rPr lang="zh-CN" altLang="zh-CN" sz="2400" dirty="0">
                <a:latin typeface="+mn-ea"/>
                <a:ea typeface="+mn-ea"/>
              </a:rPr>
              <a:t>服务安装完毕之后，可以通过请求身份令牌来验证服务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zh-CN" sz="2400" dirty="0">
                <a:latin typeface="+mn-ea"/>
                <a:ea typeface="+mn-ea"/>
              </a:rPr>
              <a:t>具体命令如下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</a:rPr>
              <a:t>（注意不同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OpenStack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版本区别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</a:rPr>
              <a:t>）</a:t>
            </a:r>
            <a:r>
              <a:rPr lang="zh-CN" altLang="zh-CN" sz="2400" dirty="0">
                <a:latin typeface="+mn-ea"/>
                <a:ea typeface="+mn-ea"/>
              </a:rPr>
              <a:t>：</a:t>
            </a:r>
          </a:p>
          <a:p>
            <a:pPr marL="342900" indent="-342900">
              <a:lnSpc>
                <a:spcPct val="150000"/>
              </a:lnSpc>
            </a:pPr>
            <a:endParaRPr lang="zh-CN" altLang="zh-CN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sz="2400" dirty="0">
              <a:latin typeface="+mn-ea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73150" y="2900680"/>
          <a:ext cx="10227945" cy="173355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22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355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$keystone --os-username=admin --os-password=</a:t>
                      </a:r>
                      <a:r>
                        <a:rPr lang="en-US" altLang="pt-BR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123456</a:t>
                      </a:r>
                      <a:endParaRPr lang="pt-BR" altLang="zh-CN" sz="2400" b="0" kern="2200" baseline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--os-auth-url=http://172.24.0.10:35357/v2.0  token-get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//</a:t>
                      </a:r>
                      <a:r>
                        <a:rPr lang="zh-CN" altLang="pt-BR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以</a:t>
                      </a:r>
                      <a:r>
                        <a:rPr lang="pt-BR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admin</a:t>
                      </a:r>
                      <a:r>
                        <a:rPr lang="zh-CN" altLang="pt-BR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用户访问</a:t>
                      </a:r>
                      <a:r>
                        <a:rPr lang="pt-BR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http://172.24.0.10:35357/v2.0</a:t>
                      </a:r>
                      <a:r>
                        <a:rPr lang="zh-CN" altLang="pt-BR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地址获取</a:t>
                      </a:r>
                      <a:r>
                        <a:rPr lang="pt-BR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token</a:t>
                      </a:r>
                      <a:r>
                        <a:rPr lang="zh-CN" altLang="pt-BR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值</a:t>
                      </a:r>
                    </a:p>
                  </a:txBody>
                  <a:tcPr marL="68580" marR="68580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73150" y="5144135"/>
            <a:ext cx="10227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[root@openstack01 ~]# openstack --os-auth-url http://controller:5000/v3 -</a:t>
            </a:r>
            <a:r>
              <a:rPr lang="en-US" altLang="zh-CN"/>
              <a:t>-</a:t>
            </a:r>
            <a:r>
              <a:rPr lang="zh-CN" altLang="en-US"/>
              <a:t>os-username</a:t>
            </a:r>
            <a:r>
              <a:rPr lang="en-US" altLang="zh-CN"/>
              <a:t>=admin </a:t>
            </a:r>
            <a:r>
              <a:rPr lang="zh-CN" altLang="en-US"/>
              <a:t>token issue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3150" y="4775835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新版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3150" y="253238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旧版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3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管理认证用户</a:t>
            </a:r>
            <a:endParaRPr lang="zh-CN" altLang="zh-CN" b="1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kern="2200" dirty="0">
                <a:latin typeface="+mn-ea"/>
              </a:rPr>
              <a:t>创建用户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3150" y="1457960"/>
            <a:ext cx="10438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创建一个名称为“</a:t>
            </a:r>
            <a:r>
              <a:rPr lang="en-US" altLang="zh-CN" sz="2400" dirty="0" err="1">
                <a:latin typeface="+mn-ea"/>
                <a:ea typeface="+mn-ea"/>
              </a:rPr>
              <a:t>alice</a:t>
            </a:r>
            <a:r>
              <a:rPr lang="en-US" altLang="zh-CN" sz="2400" dirty="0">
                <a:latin typeface="+mn-ea"/>
                <a:ea typeface="+mn-ea"/>
              </a:rPr>
              <a:t>”</a:t>
            </a:r>
            <a:r>
              <a:rPr lang="zh-CN" altLang="en-US" sz="2400" dirty="0">
                <a:latin typeface="+mn-ea"/>
                <a:ea typeface="+mn-ea"/>
              </a:rPr>
              <a:t>账户，密码为“</a:t>
            </a:r>
            <a:r>
              <a:rPr lang="en-US" altLang="zh-CN" sz="2400" dirty="0">
                <a:latin typeface="+mn-ea"/>
                <a:ea typeface="+mn-ea"/>
              </a:rPr>
              <a:t>123456”</a:t>
            </a:r>
            <a:r>
              <a:rPr lang="zh-CN" altLang="en-US" sz="2400" dirty="0">
                <a:latin typeface="+mn-ea"/>
                <a:ea typeface="+mn-ea"/>
              </a:rPr>
              <a:t>、邮箱为“</a:t>
            </a:r>
            <a:r>
              <a:rPr lang="en-US" altLang="zh-CN" sz="2400" dirty="0">
                <a:latin typeface="+mn-ea"/>
                <a:ea typeface="+mn-ea"/>
              </a:rPr>
              <a:t>alice@example.com”</a:t>
            </a:r>
            <a:r>
              <a:rPr lang="zh-CN" altLang="en-US" sz="2400" dirty="0">
                <a:latin typeface="+mn-ea"/>
                <a:ea typeface="+mn-ea"/>
              </a:rPr>
              <a:t>。命令如下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（注意不同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OpenStack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版本区别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）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073236" y="3040720"/>
          <a:ext cx="10228143" cy="129540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228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$keystone user-create --name=</a:t>
                      </a:r>
                      <a:r>
                        <a:rPr lang="en-US" altLang="zh-CN" sz="2400" b="0" kern="2200" baseline="0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alice</a:t>
                      </a: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 --pass=123456 --email=alice@example.com</a:t>
                      </a:r>
                      <a:endParaRPr lang="zh-CN" altLang="pt-BR" sz="2400" b="0" kern="2200" baseline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73150" y="4893310"/>
            <a:ext cx="10227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openstack user create --domain default  --password=</a:t>
            </a:r>
            <a:r>
              <a:rPr lang="en-US" altLang="zh-CN"/>
              <a:t>12345 --email=</a:t>
            </a:r>
            <a:r>
              <a:rPr lang="en-US" altLang="zh-CN" dirty="0">
                <a:latin typeface="+mn-ea"/>
                <a:ea typeface="+mn-ea"/>
                <a:sym typeface="+mn-ea"/>
              </a:rPr>
              <a:t>alice@example.com </a:t>
            </a:r>
            <a:r>
              <a:rPr lang="en-US" altLang="zh-CN">
                <a:sym typeface="+mn-ea"/>
              </a:rPr>
              <a:t>alice </a:t>
            </a:r>
            <a:r>
              <a:rPr lang="zh-CN" altLang="en-US"/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72210" y="452501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新版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3150" y="265684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旧版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3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管理认证用户</a:t>
            </a:r>
            <a:endParaRPr lang="zh-CN" altLang="zh-CN" b="1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ea"/>
              </a:rPr>
              <a:t>创建租户</a:t>
            </a:r>
            <a:endParaRPr lang="en-US" altLang="zh-CN" dirty="0">
              <a:latin typeface="+mn-ea"/>
            </a:endParaRPr>
          </a:p>
          <a:p>
            <a:endParaRPr lang="zh-CN" altLang="en-US" kern="22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7361" y="1750930"/>
            <a:ext cx="100460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>
                <a:latin typeface="+mn-ea"/>
                <a:ea typeface="+mn-ea"/>
              </a:rPr>
              <a:t>创建一个名为example的keystone域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076960" y="2531745"/>
          <a:ext cx="10313670" cy="1038543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31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262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$openstack domain create --description "An Example Domain" example</a:t>
                      </a:r>
                    </a:p>
                  </a:txBody>
                  <a:tcPr marL="68580" marR="68580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57344" y="3803800"/>
            <a:ext cx="100460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为keystone系统环境创建名为service的项目提供服务：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62281" y="4623808"/>
          <a:ext cx="10228143" cy="1038543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228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262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$openstack project create --domain default --description "Service Project" service</a:t>
                      </a:r>
                    </a:p>
                  </a:txBody>
                  <a:tcPr marL="68580" marR="68580" marT="0" marB="0">
                    <a:solidFill>
                      <a:srgbClr val="289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3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管理认证用户</a:t>
            </a:r>
            <a:endParaRPr lang="zh-CN" altLang="zh-CN" b="1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ea"/>
              </a:rPr>
              <a:t>创建租户</a:t>
            </a:r>
            <a:endParaRPr lang="en-US" altLang="zh-CN" dirty="0">
              <a:latin typeface="+mn-ea"/>
            </a:endParaRPr>
          </a:p>
          <a:p>
            <a:endParaRPr lang="zh-CN" altLang="en-US" kern="22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7361" y="1750930"/>
            <a:ext cx="100460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>
                <a:latin typeface="+mn-ea"/>
                <a:ea typeface="+mn-ea"/>
              </a:rPr>
              <a:t>创建myproject项目和对应的用户及角色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076960" y="2531745"/>
          <a:ext cx="10313670" cy="1038543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31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262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$openstack project create --domain default --description "Demo Project" myproject</a:t>
                      </a:r>
                    </a:p>
                  </a:txBody>
                  <a:tcPr marL="68580" marR="68580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57344" y="3803800"/>
            <a:ext cx="100460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在默认域创建myuser用户：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62281" y="4623808"/>
          <a:ext cx="10228143" cy="1038543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228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262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$openstack user create --domain default  --password=myuser myuser</a:t>
                      </a:r>
                    </a:p>
                  </a:txBody>
                  <a:tcPr marL="68580" marR="68580" marT="0" marB="0">
                    <a:solidFill>
                      <a:srgbClr val="289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35694"/>
            <a:ext cx="694267" cy="798513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4633457" y="235694"/>
            <a:ext cx="5405967" cy="597921"/>
          </a:xfrm>
        </p:spPr>
        <p:txBody>
          <a:bodyPr/>
          <a:lstStyle/>
          <a:p>
            <a:r>
              <a:rPr lang="zh-CN" altLang="en-US" dirty="0"/>
              <a:t>云平台系统构建基础工作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4633456" y="931910"/>
            <a:ext cx="6987044" cy="4555927"/>
          </a:xfrm>
        </p:spPr>
        <p:txBody>
          <a:bodyPr/>
          <a:lstStyle/>
          <a:p>
            <a:r>
              <a:rPr lang="zh-CN" altLang="zh-CN" sz="1800" dirty="0"/>
              <a:t>按云平台的网络拓扑结构图进行设备准备与网络连接，完成云平台系统安装基础工作：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/>
              <a:t>准备</a:t>
            </a:r>
            <a:r>
              <a:rPr lang="en-US" altLang="zh-CN" sz="1800" dirty="0"/>
              <a:t>OpenStack</a:t>
            </a:r>
            <a:r>
              <a:rPr lang="zh-CN" altLang="zh-CN" sz="1800" dirty="0"/>
              <a:t>搭建云计算平台项目所需的</a:t>
            </a:r>
            <a:r>
              <a:rPr lang="zh-CN" altLang="zh-CN" sz="1800" dirty="0">
                <a:solidFill>
                  <a:srgbClr val="FF0000"/>
                </a:solidFill>
              </a:rPr>
              <a:t>软件资源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/>
              <a:t>确定各</a:t>
            </a:r>
            <a:r>
              <a:rPr lang="zh-CN" altLang="zh-CN" sz="1800" dirty="0">
                <a:solidFill>
                  <a:srgbClr val="FF0000"/>
                </a:solidFill>
              </a:rPr>
              <a:t>节点的名称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/>
              <a:t>配置各节点的</a:t>
            </a:r>
            <a:r>
              <a:rPr lang="en-US" altLang="zh-CN" sz="1800" dirty="0">
                <a:solidFill>
                  <a:srgbClr val="FF0000"/>
                </a:solidFill>
              </a:rPr>
              <a:t>IP</a:t>
            </a:r>
            <a:r>
              <a:rPr lang="zh-CN" altLang="zh-CN" sz="1800" dirty="0">
                <a:solidFill>
                  <a:srgbClr val="FF0000"/>
                </a:solidFill>
              </a:rPr>
              <a:t>网络地址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/>
              <a:t>按要求安装各节点的</a:t>
            </a:r>
            <a:r>
              <a:rPr lang="zh-CN" altLang="zh-CN" sz="1800" dirty="0">
                <a:solidFill>
                  <a:srgbClr val="FF0000"/>
                </a:solidFill>
              </a:rPr>
              <a:t>操作系统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/>
              <a:t>配置系统</a:t>
            </a:r>
            <a:r>
              <a:rPr lang="zh-CN" altLang="zh-CN" sz="1800" dirty="0">
                <a:solidFill>
                  <a:srgbClr val="FF0000"/>
                </a:solidFill>
              </a:rPr>
              <a:t>环境变量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/>
              <a:t>在控制节点、网络节点、实例节点和存储节点</a:t>
            </a:r>
            <a:r>
              <a:rPr lang="zh-CN" altLang="zh-CN" sz="1800" dirty="0">
                <a:solidFill>
                  <a:srgbClr val="FF0000"/>
                </a:solidFill>
              </a:rPr>
              <a:t>分别修改</a:t>
            </a:r>
            <a:r>
              <a:rPr lang="zh-CN" altLang="zh-CN" sz="1800" dirty="0"/>
              <a:t>，完成各节点的配置安装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rgbClr val="FF0000"/>
                </a:solidFill>
              </a:rPr>
              <a:t>验证</a:t>
            </a:r>
            <a:r>
              <a:rPr lang="zh-CN" altLang="zh-CN" sz="1800" dirty="0"/>
              <a:t>安装基础工作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3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管理认证用户</a:t>
            </a:r>
            <a:endParaRPr lang="zh-CN" altLang="zh-CN" b="1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ea"/>
              </a:rPr>
              <a:t>创建租户</a:t>
            </a:r>
            <a:endParaRPr lang="en-US" altLang="zh-CN" dirty="0">
              <a:latin typeface="+mn-ea"/>
            </a:endParaRPr>
          </a:p>
          <a:p>
            <a:endParaRPr lang="zh-CN" altLang="en-US" kern="22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7361" y="1750930"/>
            <a:ext cx="100460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在role表创建myrole角色：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076960" y="2531745"/>
          <a:ext cx="10313670" cy="587262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31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262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$openstack role create myrole</a:t>
                      </a:r>
                    </a:p>
                  </a:txBody>
                  <a:tcPr marL="68580" marR="68580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57344" y="3803800"/>
            <a:ext cx="100460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将myrole角色添加到myproject项目中和myuser用户组中：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62281" y="4623808"/>
          <a:ext cx="10228143" cy="1038543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228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262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$openstack role add --project myproject --user myuser myrole</a:t>
                      </a:r>
                    </a:p>
                  </a:txBody>
                  <a:tcPr marL="68580" marR="68580" marT="0" marB="0">
                    <a:solidFill>
                      <a:srgbClr val="289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3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管理认证用户</a:t>
            </a:r>
            <a:endParaRPr lang="zh-CN" altLang="zh-CN" b="1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ea"/>
              </a:rPr>
              <a:t>创建角色</a:t>
            </a:r>
          </a:p>
          <a:p>
            <a:endParaRPr lang="en-US" altLang="zh-CN" dirty="0">
              <a:latin typeface="+mn-ea"/>
            </a:endParaRPr>
          </a:p>
          <a:p>
            <a:endParaRPr lang="zh-CN" altLang="en-US" kern="2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5111" y="1805257"/>
            <a:ext cx="100460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>
                <a:latin typeface="+mn-ea"/>
                <a:ea typeface="+mn-ea"/>
              </a:rPr>
              <a:t>作为管理员用户去请求一个认证的token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79730" y="2606040"/>
          <a:ext cx="11727815" cy="1587183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172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262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$openstack --os-auth-url http://controller:5000/v3 \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  --os-project-domain-name Default --os-user-domain-name Default \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  --os-project-name admin --os-username admin token issue</a:t>
                      </a:r>
                    </a:p>
                  </a:txBody>
                  <a:tcPr marL="68580" marR="68580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3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chemeClr val="tx1"/>
                </a:solidFill>
              </a:rPr>
              <a:t>例题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ea"/>
              </a:rPr>
              <a:t>绑定用户和租户权限</a:t>
            </a:r>
          </a:p>
          <a:p>
            <a:endParaRPr lang="zh-CN" altLang="en-US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zh-CN" altLang="en-US" kern="2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655" y="1375410"/>
            <a:ext cx="111429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 dirty="0">
                <a:latin typeface="+mn-ea"/>
                <a:ea typeface="+mn-ea"/>
              </a:rPr>
              <a:t>例题</a:t>
            </a:r>
            <a:r>
              <a:rPr sz="1600" dirty="0">
                <a:latin typeface="+mn-ea"/>
                <a:ea typeface="+mn-ea"/>
              </a:rPr>
              <a:t>1：配置租户和用户</a:t>
            </a: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创建以下OpenStack项目</a:t>
            </a:r>
            <a:r>
              <a:rPr sz="1600" dirty="0">
                <a:latin typeface="+mn-ea"/>
                <a:ea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sz="1600" dirty="0">
                <a:latin typeface="+mn-ea"/>
                <a:ea typeface="+mn-ea"/>
              </a:rPr>
              <a:t>	</a:t>
            </a:r>
            <a:r>
              <a:rPr sz="1600" dirty="0" err="1">
                <a:latin typeface="+mn-ea"/>
                <a:ea typeface="+mn-ea"/>
              </a:rPr>
              <a:t>myproject</a:t>
            </a:r>
            <a:endParaRPr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latin typeface="+mn-ea"/>
                <a:ea typeface="+mn-ea"/>
              </a:rPr>
              <a:t>	</a:t>
            </a:r>
            <a:r>
              <a:rPr sz="1600" dirty="0" err="1">
                <a:latin typeface="+mn-ea"/>
                <a:ea typeface="+mn-ea"/>
              </a:rPr>
              <a:t>testproj</a:t>
            </a:r>
            <a:endParaRPr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创建以下OpenStack用户</a:t>
            </a:r>
            <a:r>
              <a:rPr sz="1600" dirty="0">
                <a:latin typeface="+mn-ea"/>
                <a:ea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sz="1600" dirty="0">
                <a:latin typeface="+mn-ea"/>
                <a:ea typeface="+mn-ea"/>
              </a:rPr>
              <a:t>Robert应该是myproject的成员，并且应该是管理员。罗伯特的电子邮件地址应该是Robert@domain0.example.com。</a:t>
            </a:r>
          </a:p>
          <a:p>
            <a:pPr>
              <a:lnSpc>
                <a:spcPct val="150000"/>
              </a:lnSpc>
            </a:pPr>
            <a:r>
              <a:rPr sz="1600" dirty="0">
                <a:latin typeface="+mn-ea"/>
                <a:ea typeface="+mn-ea"/>
              </a:rPr>
              <a:t>George应该是myproject的一员。George的电子邮件地址应该是George@domain0.example.com。</a:t>
            </a: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William应该是testproj的成员，并且应该是管理员。威廉的电子邮件地址应该是</a:t>
            </a:r>
            <a:r>
              <a:rPr sz="1600" dirty="0">
                <a:latin typeface="+mn-ea"/>
                <a:ea typeface="+mn-ea"/>
              </a:rPr>
              <a:t> William@domain0.example.com。</a:t>
            </a:r>
          </a:p>
          <a:p>
            <a:pPr>
              <a:lnSpc>
                <a:spcPct val="150000"/>
              </a:lnSpc>
            </a:pPr>
            <a:r>
              <a:rPr sz="1600" dirty="0">
                <a:latin typeface="+mn-ea"/>
                <a:ea typeface="+mn-ea"/>
              </a:rPr>
              <a:t>John 应该是testproj的成员。John的电子邮件地址应为John@domain0.example.com。</a:t>
            </a: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所有用户帐户的密码是redhat</a:t>
            </a:r>
            <a:r>
              <a:rPr sz="1600" dirty="0">
                <a:latin typeface="+mn-ea"/>
                <a:ea typeface="+mn-ea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531620"/>
          </a:xfrm>
        </p:spPr>
        <p:txBody>
          <a:bodyPr/>
          <a:lstStyle/>
          <a:p>
            <a:r>
              <a:rPr lang="en-US" altLang="zh-CN" dirty="0"/>
              <a:t>3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+mj-ea"/>
              </a:rPr>
              <a:t>keystone</a:t>
            </a:r>
            <a:r>
              <a:rPr lang="zh-CN" altLang="en-US" sz="2800" dirty="0">
                <a:latin typeface="+mj-ea"/>
              </a:rPr>
              <a:t>管理认证用户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chemeClr val="tx1"/>
                </a:solidFill>
              </a:rPr>
              <a:t>例题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ea"/>
              </a:rPr>
              <a:t>绑定用户和租户权限</a:t>
            </a:r>
          </a:p>
          <a:p>
            <a:endParaRPr lang="zh-CN" altLang="en-US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zh-CN" altLang="en-US" kern="2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015" y="1456690"/>
            <a:ext cx="1099820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答案</a:t>
            </a:r>
            <a:r>
              <a:rPr sz="1600" dirty="0">
                <a:latin typeface="+mn-ea"/>
                <a:ea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sz="1600" dirty="0">
                <a:latin typeface="+mn-ea"/>
                <a:ea typeface="+mn-ea"/>
              </a:rPr>
              <a:t>source </a:t>
            </a:r>
            <a:r>
              <a:rPr lang="en-US" sz="1600" dirty="0">
                <a:latin typeface="+mn-ea"/>
                <a:ea typeface="+mn-ea"/>
              </a:rPr>
              <a:t>admin-</a:t>
            </a:r>
            <a:r>
              <a:rPr lang="en-US" sz="1600" dirty="0" err="1">
                <a:latin typeface="+mn-ea"/>
                <a:ea typeface="+mn-ea"/>
              </a:rPr>
              <a:t>openrc</a:t>
            </a:r>
            <a:endParaRPr lang="en-US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openstack</a:t>
            </a:r>
            <a:r>
              <a:rPr sz="1600" dirty="0">
                <a:latin typeface="+mn-ea"/>
                <a:ea typeface="+mn-ea"/>
              </a:rPr>
              <a:t> project create </a:t>
            </a:r>
            <a:r>
              <a:rPr sz="1600" dirty="0" err="1">
                <a:latin typeface="+mn-ea"/>
                <a:ea typeface="+mn-ea"/>
              </a:rPr>
              <a:t>myproject</a:t>
            </a:r>
            <a:r>
              <a:rPr sz="1600" dirty="0"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openstack</a:t>
            </a:r>
            <a:r>
              <a:rPr sz="1600" dirty="0">
                <a:latin typeface="+mn-ea"/>
                <a:ea typeface="+mn-ea"/>
              </a:rPr>
              <a:t> project create </a:t>
            </a:r>
            <a:r>
              <a:rPr sz="1600" dirty="0" err="1">
                <a:latin typeface="+mn-ea"/>
                <a:ea typeface="+mn-ea"/>
              </a:rPr>
              <a:t>testproj</a:t>
            </a:r>
            <a:endParaRPr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openstack</a:t>
            </a:r>
            <a:r>
              <a:rPr sz="1600" dirty="0">
                <a:latin typeface="+mn-ea"/>
                <a:ea typeface="+mn-ea"/>
              </a:rPr>
              <a:t> user create --project </a:t>
            </a:r>
            <a:r>
              <a:rPr sz="1600" dirty="0" err="1">
                <a:latin typeface="+mn-ea"/>
                <a:ea typeface="+mn-ea"/>
              </a:rPr>
              <a:t>myproject</a:t>
            </a:r>
            <a:r>
              <a:rPr sz="1600" dirty="0">
                <a:latin typeface="+mn-ea"/>
                <a:ea typeface="+mn-ea"/>
              </a:rPr>
              <a:t> --password </a:t>
            </a:r>
            <a:r>
              <a:rPr sz="1600" dirty="0" err="1">
                <a:latin typeface="+mn-ea"/>
                <a:ea typeface="+mn-ea"/>
              </a:rPr>
              <a:t>redhat</a:t>
            </a:r>
            <a:r>
              <a:rPr sz="1600" dirty="0">
                <a:latin typeface="+mn-ea"/>
                <a:ea typeface="+mn-ea"/>
              </a:rPr>
              <a:t> --email Robert@domain0.example.com Robert</a:t>
            </a: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openstack</a:t>
            </a:r>
            <a:r>
              <a:rPr sz="1600" dirty="0">
                <a:latin typeface="+mn-ea"/>
                <a:ea typeface="+mn-ea"/>
              </a:rPr>
              <a:t> user create --project </a:t>
            </a:r>
            <a:r>
              <a:rPr sz="1600" dirty="0" err="1">
                <a:latin typeface="+mn-ea"/>
                <a:ea typeface="+mn-ea"/>
              </a:rPr>
              <a:t>myproject</a:t>
            </a:r>
            <a:r>
              <a:rPr sz="1600" dirty="0">
                <a:latin typeface="+mn-ea"/>
                <a:ea typeface="+mn-ea"/>
              </a:rPr>
              <a:t> --password </a:t>
            </a:r>
            <a:r>
              <a:rPr sz="1600" dirty="0" err="1">
                <a:latin typeface="+mn-ea"/>
                <a:ea typeface="+mn-ea"/>
              </a:rPr>
              <a:t>redhat</a:t>
            </a:r>
            <a:r>
              <a:rPr sz="1600" dirty="0">
                <a:latin typeface="+mn-ea"/>
                <a:ea typeface="+mn-ea"/>
              </a:rPr>
              <a:t> --email George@domain0.example.com George</a:t>
            </a: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openstack</a:t>
            </a:r>
            <a:r>
              <a:rPr sz="1600" dirty="0">
                <a:latin typeface="+mn-ea"/>
                <a:ea typeface="+mn-ea"/>
              </a:rPr>
              <a:t> role add --project </a:t>
            </a:r>
            <a:r>
              <a:rPr sz="1600" dirty="0" err="1">
                <a:latin typeface="+mn-ea"/>
                <a:ea typeface="+mn-ea"/>
              </a:rPr>
              <a:t>myproject</a:t>
            </a:r>
            <a:r>
              <a:rPr sz="1600" dirty="0">
                <a:latin typeface="+mn-ea"/>
                <a:ea typeface="+mn-ea"/>
              </a:rPr>
              <a:t> --user Robert admin</a:t>
            </a:r>
          </a:p>
          <a:p>
            <a:pPr>
              <a:lnSpc>
                <a:spcPct val="150000"/>
              </a:lnSpc>
            </a:pPr>
            <a:endParaRPr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openstack</a:t>
            </a:r>
            <a:r>
              <a:rPr sz="1600" dirty="0">
                <a:latin typeface="+mn-ea"/>
                <a:ea typeface="+mn-ea"/>
              </a:rPr>
              <a:t> user create --project </a:t>
            </a:r>
            <a:r>
              <a:rPr sz="1600" dirty="0" err="1">
                <a:latin typeface="+mn-ea"/>
                <a:ea typeface="+mn-ea"/>
              </a:rPr>
              <a:t>testproj</a:t>
            </a:r>
            <a:r>
              <a:rPr sz="1600" dirty="0">
                <a:latin typeface="+mn-ea"/>
                <a:ea typeface="+mn-ea"/>
              </a:rPr>
              <a:t> --password </a:t>
            </a:r>
            <a:r>
              <a:rPr sz="1600" dirty="0" err="1">
                <a:latin typeface="+mn-ea"/>
                <a:ea typeface="+mn-ea"/>
              </a:rPr>
              <a:t>redhat</a:t>
            </a:r>
            <a:r>
              <a:rPr sz="1600" dirty="0">
                <a:latin typeface="+mn-ea"/>
                <a:ea typeface="+mn-ea"/>
              </a:rPr>
              <a:t> --email William@domain0.example.com William</a:t>
            </a: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openstack</a:t>
            </a:r>
            <a:r>
              <a:rPr sz="1600" dirty="0">
                <a:latin typeface="+mn-ea"/>
                <a:ea typeface="+mn-ea"/>
              </a:rPr>
              <a:t> user create --project </a:t>
            </a:r>
            <a:r>
              <a:rPr sz="1600" dirty="0" err="1">
                <a:latin typeface="+mn-ea"/>
                <a:ea typeface="+mn-ea"/>
              </a:rPr>
              <a:t>testproj</a:t>
            </a:r>
            <a:r>
              <a:rPr sz="1600" dirty="0">
                <a:latin typeface="+mn-ea"/>
                <a:ea typeface="+mn-ea"/>
              </a:rPr>
              <a:t> --password </a:t>
            </a:r>
            <a:r>
              <a:rPr sz="1600" dirty="0" err="1">
                <a:latin typeface="+mn-ea"/>
                <a:ea typeface="+mn-ea"/>
              </a:rPr>
              <a:t>redhat</a:t>
            </a:r>
            <a:r>
              <a:rPr sz="1600" dirty="0">
                <a:latin typeface="+mn-ea"/>
                <a:ea typeface="+mn-ea"/>
              </a:rPr>
              <a:t> --email John@domain0.example.com John </a:t>
            </a:r>
          </a:p>
          <a:p>
            <a:pPr>
              <a:lnSpc>
                <a:spcPct val="150000"/>
              </a:lnSpc>
            </a:pPr>
            <a:r>
              <a:rPr sz="1600" dirty="0" err="1">
                <a:latin typeface="+mn-ea"/>
                <a:ea typeface="+mn-ea"/>
              </a:rPr>
              <a:t>openstack</a:t>
            </a:r>
            <a:r>
              <a:rPr sz="1600" dirty="0">
                <a:latin typeface="+mn-ea"/>
                <a:ea typeface="+mn-ea"/>
              </a:rPr>
              <a:t> role add --project </a:t>
            </a:r>
            <a:r>
              <a:rPr sz="1600" dirty="0" err="1">
                <a:latin typeface="+mn-ea"/>
                <a:ea typeface="+mn-ea"/>
              </a:rPr>
              <a:t>testproj</a:t>
            </a:r>
            <a:r>
              <a:rPr sz="1600" dirty="0">
                <a:latin typeface="+mn-ea"/>
                <a:ea typeface="+mn-ea"/>
              </a:rPr>
              <a:t> --user William admin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57360" y="2043514"/>
            <a:ext cx="10258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查询服务目录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ea typeface="+mn-ea"/>
              </a:rPr>
              <a:t>Service Catalog</a:t>
            </a:r>
            <a:r>
              <a:rPr lang="zh-CN" altLang="en-US" sz="2000" dirty="0">
                <a:latin typeface="+mn-ea"/>
                <a:ea typeface="+mn-ea"/>
              </a:rPr>
              <a:t>（服务目录）是</a:t>
            </a:r>
            <a:r>
              <a:rPr lang="en-US" altLang="zh-CN" sz="2000" dirty="0">
                <a:latin typeface="+mn-ea"/>
                <a:ea typeface="+mn-ea"/>
              </a:rPr>
              <a:t>Keystone</a:t>
            </a:r>
            <a:r>
              <a:rPr lang="zh-CN" altLang="en-US" sz="2000" dirty="0">
                <a:latin typeface="+mn-ea"/>
                <a:ea typeface="+mn-ea"/>
              </a:rPr>
              <a:t>为</a:t>
            </a:r>
            <a:r>
              <a:rPr lang="en-US" altLang="zh-CN" sz="2000" dirty="0" err="1">
                <a:latin typeface="+mn-ea"/>
                <a:ea typeface="+mn-ea"/>
              </a:rPr>
              <a:t>OpenStack</a:t>
            </a:r>
            <a:r>
              <a:rPr lang="zh-CN" altLang="en-US" sz="2000" dirty="0">
                <a:latin typeface="+mn-ea"/>
                <a:ea typeface="+mn-ea"/>
              </a:rPr>
              <a:t>提供的一个</a:t>
            </a:r>
            <a:r>
              <a:rPr lang="en-US" altLang="zh-CN" sz="2000" dirty="0">
                <a:latin typeface="+mn-ea"/>
                <a:ea typeface="+mn-ea"/>
              </a:rPr>
              <a:t>REST API</a:t>
            </a:r>
            <a:r>
              <a:rPr lang="zh-CN" altLang="en-US" sz="2000" dirty="0">
                <a:latin typeface="+mn-ea"/>
                <a:ea typeface="+mn-ea"/>
              </a:rPr>
              <a:t>端点列表，并以此作为决策参考。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57361" y="3654536"/>
          <a:ext cx="10228143" cy="2684463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228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518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22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openstack catalog list           # </a:t>
                      </a:r>
                      <a:r>
                        <a:rPr lang="zh-CN" altLang="en-US" sz="2400" b="0" kern="22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可以显示所有已有的</a:t>
                      </a:r>
                      <a:r>
                        <a:rPr lang="en-US" altLang="zh-CN" sz="2400" b="0" kern="22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service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altLang="en-US" sz="2400" b="0" kern="2200" baseline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22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openstack endpoint list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22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openstack project list</a:t>
                      </a:r>
                    </a:p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22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/>
                        </a:rPr>
                        <a:t>openstack user list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531620"/>
          </a:xfrm>
        </p:spPr>
        <p:txBody>
          <a:bodyPr/>
          <a:lstStyle/>
          <a:p>
            <a:r>
              <a:rPr lang="en-US" altLang="zh-CN" dirty="0"/>
              <a:t>3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950140" y="346514"/>
            <a:ext cx="6600260" cy="682186"/>
          </a:xfrm>
        </p:spPr>
        <p:txBody>
          <a:bodyPr/>
          <a:lstStyle/>
          <a:p>
            <a:r>
              <a:rPr lang="zh-CN" altLang="en-US" dirty="0"/>
              <a:t>创建租户、用户并绑定用户权限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4549775" cy="609600"/>
          </a:xfrm>
        </p:spPr>
        <p:txBody>
          <a:bodyPr/>
          <a:lstStyle/>
          <a:p>
            <a:r>
              <a:rPr lang="zh-CN" altLang="en-US" dirty="0"/>
              <a:t>管理认证服务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709609" y="2501900"/>
            <a:ext cx="2334293" cy="2754665"/>
          </a:xfrm>
        </p:spPr>
        <p:txBody>
          <a:bodyPr/>
          <a:lstStyle/>
          <a:p>
            <a:r>
              <a:rPr lang="en-US" altLang="zh-CN" dirty="0"/>
              <a:t>Thank</a:t>
            </a:r>
          </a:p>
          <a:p>
            <a:r>
              <a:rPr lang="en-US" altLang="zh-CN" dirty="0"/>
              <a:t>YOU!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1235926" y="4578518"/>
            <a:ext cx="309117" cy="309117"/>
          </a:xfrm>
          <a:prstGeom prst="rect">
            <a:avLst/>
          </a:prstGeom>
          <a:solidFill>
            <a:srgbClr val="9AD8EE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5400000">
            <a:off x="833546" y="5057173"/>
            <a:ext cx="1153105" cy="1762305"/>
            <a:chOff x="1743304" y="1398701"/>
            <a:chExt cx="1818527" cy="2779269"/>
          </a:xfrm>
        </p:grpSpPr>
        <p:sp>
          <p:nvSpPr>
            <p:cNvPr id="11" name="矩形 10"/>
            <p:cNvSpPr/>
            <p:nvPr/>
          </p:nvSpPr>
          <p:spPr>
            <a:xfrm>
              <a:off x="1743304" y="3738399"/>
              <a:ext cx="439571" cy="439571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728223" y="3175875"/>
              <a:ext cx="833608" cy="83360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182877" y="1398701"/>
              <a:ext cx="724465" cy="724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743304" y="2316609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占位符 52"/>
          <p:cNvSpPr>
            <a:spLocks noGrp="1"/>
          </p:cNvSpPr>
          <p:nvPr>
            <p:ph type="body" sz="quarter" idx="13"/>
          </p:nvPr>
        </p:nvSpPr>
        <p:spPr>
          <a:xfrm>
            <a:off x="130439" y="-75035"/>
            <a:ext cx="704850" cy="1416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2156461" y="190422"/>
            <a:ext cx="4316909" cy="564321"/>
          </a:xfrm>
        </p:spPr>
        <p:txBody>
          <a:bodyPr/>
          <a:lstStyle/>
          <a:p>
            <a:r>
              <a:rPr lang="zh-CN" altLang="en-US" dirty="0"/>
              <a:t>云计算平台的系统架构</a:t>
            </a:r>
          </a:p>
        </p:txBody>
      </p:sp>
      <p:sp>
        <p:nvSpPr>
          <p:cNvPr id="5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162700" y="765847"/>
            <a:ext cx="4549775" cy="609600"/>
          </a:xfrm>
        </p:spPr>
        <p:txBody>
          <a:bodyPr/>
          <a:lstStyle/>
          <a:p>
            <a:r>
              <a:rPr lang="zh-CN" altLang="en-US" dirty="0"/>
              <a:t>任务实现</a:t>
            </a:r>
          </a:p>
          <a:p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 bwMode="auto">
          <a:xfrm>
            <a:off x="1163955" y="1520825"/>
            <a:ext cx="7544435" cy="511937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58000"/>
                  <a:lumOff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937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6963012" y="332859"/>
            <a:ext cx="4549775" cy="609600"/>
          </a:xfrm>
        </p:spPr>
        <p:txBody>
          <a:bodyPr/>
          <a:lstStyle/>
          <a:p>
            <a:r>
              <a:rPr lang="zh-CN" altLang="en-US" dirty="0"/>
              <a:t>云平台系统架构设计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14424" y="1785028"/>
            <a:ext cx="5843905" cy="4942840"/>
            <a:chOff x="2187856" y="1852497"/>
            <a:chExt cx="5379825" cy="4504659"/>
          </a:xfrm>
        </p:grpSpPr>
        <p:grpSp>
          <p:nvGrpSpPr>
            <p:cNvPr id="32" name="组合 31"/>
            <p:cNvGrpSpPr/>
            <p:nvPr/>
          </p:nvGrpSpPr>
          <p:grpSpPr>
            <a:xfrm>
              <a:off x="2601096" y="2673711"/>
              <a:ext cx="4671076" cy="3352518"/>
              <a:chOff x="4145280" y="2864095"/>
              <a:chExt cx="4671076" cy="3352518"/>
            </a:xfrm>
          </p:grpSpPr>
          <p:sp>
            <p:nvSpPr>
              <p:cNvPr id="33" name="矩形 32"/>
              <p:cNvSpPr/>
              <p:nvPr/>
            </p:nvSpPr>
            <p:spPr bwMode="auto">
              <a:xfrm>
                <a:off x="4145280" y="2864095"/>
                <a:ext cx="2506980" cy="34567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 bwMode="auto">
              <a:xfrm>
                <a:off x="4145280" y="3677872"/>
                <a:ext cx="1150620" cy="158374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 bwMode="auto">
              <a:xfrm>
                <a:off x="5554980" y="3677872"/>
                <a:ext cx="1150620" cy="158374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 bwMode="auto">
              <a:xfrm>
                <a:off x="7656195" y="2922268"/>
                <a:ext cx="1150620" cy="3581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 bwMode="auto">
              <a:xfrm>
                <a:off x="7665736" y="3784030"/>
                <a:ext cx="1150620" cy="3581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 bwMode="auto">
              <a:xfrm>
                <a:off x="7627632" y="5835796"/>
                <a:ext cx="1150620" cy="3581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 bwMode="auto">
              <a:xfrm>
                <a:off x="4874892" y="5858473"/>
                <a:ext cx="1150620" cy="3581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31" name="Picture 2" descr="C:\Users\zm\Desktop\openstack书中绘图项目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856" y="1852497"/>
              <a:ext cx="5379825" cy="4504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组合 72"/>
          <p:cNvGrpSpPr/>
          <p:nvPr/>
        </p:nvGrpSpPr>
        <p:grpSpPr>
          <a:xfrm>
            <a:off x="936358" y="1348280"/>
            <a:ext cx="3938451" cy="838488"/>
            <a:chOff x="2842027" y="1240788"/>
            <a:chExt cx="3938451" cy="838488"/>
          </a:xfrm>
        </p:grpSpPr>
        <p:sp>
          <p:nvSpPr>
            <p:cNvPr id="74" name="直角三角形 73"/>
            <p:cNvSpPr/>
            <p:nvPr/>
          </p:nvSpPr>
          <p:spPr>
            <a:xfrm rot="10800000">
              <a:off x="2842027" y="1797392"/>
              <a:ext cx="357122" cy="281884"/>
            </a:xfrm>
            <a:prstGeom prst="rtTriangle">
              <a:avLst/>
            </a:prstGeom>
            <a:solidFill>
              <a:srgbClr val="2A4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842028" y="1240788"/>
              <a:ext cx="3854047" cy="56136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024186" y="1283340"/>
              <a:ext cx="3756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b="1" dirty="0">
                  <a:solidFill>
                    <a:schemeClr val="bg1"/>
                  </a:solidFill>
                  <a:latin typeface="+mn-ea"/>
                  <a:ea typeface="+mn-ea"/>
                  <a:sym typeface="Calibri" panose="020F0502020204030204" pitchFamily="34" charset="0"/>
                </a:rPr>
                <a:t>节点部署服务示意图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ea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828396" y="1622734"/>
            <a:ext cx="3714123" cy="2120902"/>
            <a:chOff x="8657582" y="2333299"/>
            <a:chExt cx="3292596" cy="2120902"/>
          </a:xfrm>
        </p:grpSpPr>
        <p:sp>
          <p:nvSpPr>
            <p:cNvPr id="68" name="TextBox 67"/>
            <p:cNvSpPr txBox="1"/>
            <p:nvPr/>
          </p:nvSpPr>
          <p:spPr>
            <a:xfrm>
              <a:off x="8657582" y="2333299"/>
              <a:ext cx="3292596" cy="212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+mn-ea"/>
                  <a:ea typeface="+mn-ea"/>
                </a:rPr>
                <a:t>       控制节点 组件</a:t>
              </a:r>
              <a:endParaRPr lang="en-US" altLang="zh-CN" dirty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+mn-ea"/>
                  <a:ea typeface="+mn-ea"/>
                </a:rPr>
                <a:t>       </a:t>
              </a:r>
              <a:r>
                <a:rPr lang="en-US" altLang="zh-CN" dirty="0">
                  <a:solidFill>
                    <a:srgbClr val="FF0000"/>
                  </a:solidFill>
                  <a:latin typeface="+mn-ea"/>
                  <a:ea typeface="+mn-ea"/>
                </a:rPr>
                <a:t>MySQL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+mn-ea"/>
                  <a:ea typeface="+mn-ea"/>
                </a:rPr>
                <a:t>       RabbitMQ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</a:rPr>
                <a:t>，</a:t>
              </a:r>
              <a:r>
                <a:rPr lang="en-US" altLang="zh-CN" dirty="0" err="1">
                  <a:solidFill>
                    <a:srgbClr val="FF0000"/>
                  </a:solidFill>
                  <a:latin typeface="+mn-ea"/>
                  <a:ea typeface="+mn-ea"/>
                </a:rPr>
                <a:t>Memcache</a:t>
              </a:r>
              <a:endParaRPr lang="en-US" altLang="zh-CN" dirty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+mn-ea"/>
                  <a:ea typeface="+mn-ea"/>
                </a:rPr>
                <a:t>       Keystone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+mn-ea"/>
                  <a:ea typeface="+mn-ea"/>
                </a:rPr>
                <a:t>       Glance</a:t>
              </a:r>
              <a:r>
                <a:rPr lang="zh-CN" altLang="en-US" dirty="0">
                  <a:latin typeface="+mn-ea"/>
                  <a:ea typeface="+mn-ea"/>
                </a:rPr>
                <a:t>；</a:t>
              </a:r>
              <a:r>
                <a:rPr lang="en-US" altLang="zh-CN" dirty="0">
                  <a:latin typeface="+mn-ea"/>
                  <a:ea typeface="+mn-ea"/>
                </a:rPr>
                <a:t>Nova</a:t>
              </a:r>
              <a:r>
                <a:rPr lang="zh-CN" altLang="en-US" dirty="0">
                  <a:latin typeface="+mn-ea"/>
                  <a:ea typeface="+mn-ea"/>
                </a:rPr>
                <a:t>；</a:t>
              </a:r>
              <a:r>
                <a:rPr lang="en-US" altLang="zh-CN" dirty="0">
                  <a:latin typeface="+mn-ea"/>
                  <a:ea typeface="+mn-ea"/>
                </a:rPr>
                <a:t>Neutron</a:t>
              </a:r>
            </a:p>
          </p:txBody>
        </p:sp>
        <p:sp>
          <p:nvSpPr>
            <p:cNvPr id="86" name="圆角矩形 85"/>
            <p:cNvSpPr/>
            <p:nvPr/>
          </p:nvSpPr>
          <p:spPr>
            <a:xfrm rot="10800000" flipV="1">
              <a:off x="8754651" y="2486421"/>
              <a:ext cx="272237" cy="276076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圆角矩形 85">
            <a:extLst>
              <a:ext uri="{FF2B5EF4-FFF2-40B4-BE49-F238E27FC236}">
                <a16:creationId xmlns:a16="http://schemas.microsoft.com/office/drawing/2014/main" id="{8D40C168-3FB8-4FA2-831C-A4CF99D95408}"/>
              </a:ext>
            </a:extLst>
          </p:cNvPr>
          <p:cNvSpPr/>
          <p:nvPr/>
        </p:nvSpPr>
        <p:spPr>
          <a:xfrm rot="10800000" flipV="1">
            <a:off x="9031862" y="3843925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67">
            <a:extLst>
              <a:ext uri="{FF2B5EF4-FFF2-40B4-BE49-F238E27FC236}">
                <a16:creationId xmlns:a16="http://schemas.microsoft.com/office/drawing/2014/main" id="{A1AD8973-3DD6-48C4-8050-47DFF5F179C2}"/>
              </a:ext>
            </a:extLst>
          </p:cNvPr>
          <p:cNvSpPr txBox="1"/>
          <p:nvPr/>
        </p:nvSpPr>
        <p:spPr>
          <a:xfrm>
            <a:off x="8921239" y="3699193"/>
            <a:ext cx="269835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       实例节点 组件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  <a:ea typeface="+mn-ea"/>
              </a:rPr>
              <a:t>      Nova</a:t>
            </a:r>
            <a:r>
              <a:rPr lang="zh-CN" altLang="en-US" dirty="0">
                <a:latin typeface="+mn-ea"/>
                <a:ea typeface="+mn-ea"/>
              </a:rPr>
              <a:t>；</a:t>
            </a:r>
            <a:r>
              <a:rPr lang="en-US" altLang="zh-CN" dirty="0">
                <a:latin typeface="+mn-ea"/>
                <a:ea typeface="+mn-ea"/>
              </a:rPr>
              <a:t>Neutron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0FA8CBD-2FBC-4143-926F-7BF6B19950F8}"/>
              </a:ext>
            </a:extLst>
          </p:cNvPr>
          <p:cNvSpPr/>
          <p:nvPr/>
        </p:nvSpPr>
        <p:spPr>
          <a:xfrm>
            <a:off x="11235926" y="5462438"/>
            <a:ext cx="309117" cy="309117"/>
          </a:xfrm>
          <a:prstGeom prst="rect">
            <a:avLst/>
          </a:prstGeom>
          <a:solidFill>
            <a:srgbClr val="9AD8EE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85">
            <a:extLst>
              <a:ext uri="{FF2B5EF4-FFF2-40B4-BE49-F238E27FC236}">
                <a16:creationId xmlns:a16="http://schemas.microsoft.com/office/drawing/2014/main" id="{70BFFD7A-E1E1-4DE1-A746-FA13F03958A0}"/>
              </a:ext>
            </a:extLst>
          </p:cNvPr>
          <p:cNvSpPr/>
          <p:nvPr/>
        </p:nvSpPr>
        <p:spPr>
          <a:xfrm rot="10800000" flipV="1">
            <a:off x="9031862" y="4727845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67">
            <a:extLst>
              <a:ext uri="{FF2B5EF4-FFF2-40B4-BE49-F238E27FC236}">
                <a16:creationId xmlns:a16="http://schemas.microsoft.com/office/drawing/2014/main" id="{52A70907-F0DD-4B3A-9B33-E30738AB0905}"/>
              </a:ext>
            </a:extLst>
          </p:cNvPr>
          <p:cNvSpPr txBox="1"/>
          <p:nvPr/>
        </p:nvSpPr>
        <p:spPr>
          <a:xfrm>
            <a:off x="8921239" y="4583113"/>
            <a:ext cx="269835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       实例节点 组件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  <a:ea typeface="+mn-ea"/>
              </a:rPr>
              <a:t>      Swift</a:t>
            </a:r>
            <a:r>
              <a:rPr lang="zh-CN" altLang="en-US" dirty="0">
                <a:latin typeface="+mn-ea"/>
                <a:ea typeface="+mn-ea"/>
              </a:rPr>
              <a:t>；</a:t>
            </a:r>
            <a:r>
              <a:rPr lang="en-US" altLang="zh-CN" dirty="0">
                <a:latin typeface="+mn-ea"/>
                <a:ea typeface="+mn-ea"/>
              </a:rPr>
              <a:t>Cinder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969920" y="2190375"/>
            <a:ext cx="6841301" cy="564218"/>
            <a:chOff x="2601620" y="977499"/>
            <a:chExt cx="6841301" cy="564218"/>
          </a:xfrm>
        </p:grpSpPr>
        <p:sp>
          <p:nvSpPr>
            <p:cNvPr id="4" name="矩形 3"/>
            <p:cNvSpPr/>
            <p:nvPr/>
          </p:nvSpPr>
          <p:spPr>
            <a:xfrm>
              <a:off x="3189665" y="1050929"/>
              <a:ext cx="6253256" cy="45345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可以同时配置多个资源库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(Repository)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601620" y="977499"/>
              <a:ext cx="564220" cy="5642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/>
                <a:t>01</a:t>
              </a:r>
              <a:endParaRPr kumimoji="1" lang="zh-CN" altLang="en-US" sz="1400" b="1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69920" y="2996030"/>
            <a:ext cx="8156019" cy="564218"/>
            <a:chOff x="2601620" y="2358184"/>
            <a:chExt cx="8156019" cy="564218"/>
          </a:xfrm>
        </p:grpSpPr>
        <p:sp>
          <p:nvSpPr>
            <p:cNvPr id="8" name="矩形 7"/>
            <p:cNvSpPr/>
            <p:nvPr/>
          </p:nvSpPr>
          <p:spPr>
            <a:xfrm>
              <a:off x="3189662" y="2414077"/>
              <a:ext cx="7567977" cy="492443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简洁的配置文件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(/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yum.conf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yum.repos.d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下的文件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601620" y="2358184"/>
              <a:ext cx="564220" cy="564218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/>
                <a:t>02</a:t>
              </a:r>
              <a:endParaRPr kumimoji="1" lang="zh-CN" altLang="en-US" sz="1400" b="1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69920" y="3801685"/>
            <a:ext cx="6841301" cy="564218"/>
            <a:chOff x="2601620" y="3688069"/>
            <a:chExt cx="6841301" cy="564218"/>
          </a:xfrm>
        </p:grpSpPr>
        <p:sp>
          <p:nvSpPr>
            <p:cNvPr id="12" name="矩形 11"/>
            <p:cNvSpPr/>
            <p:nvPr/>
          </p:nvSpPr>
          <p:spPr>
            <a:xfrm>
              <a:off x="3189665" y="3761499"/>
              <a:ext cx="6253256" cy="45345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自动解决增加或删除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rpm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包时遇到的倚赖性问题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2601620" y="3688069"/>
              <a:ext cx="564220" cy="5642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/>
                <a:t>03</a:t>
              </a:r>
              <a:endParaRPr kumimoji="1" lang="zh-CN" altLang="en-US" sz="1400" b="1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969920" y="4607340"/>
            <a:ext cx="6841301" cy="564218"/>
            <a:chOff x="2601620" y="5017954"/>
            <a:chExt cx="6841301" cy="564218"/>
          </a:xfrm>
        </p:grpSpPr>
        <p:sp>
          <p:nvSpPr>
            <p:cNvPr id="16" name="矩形 15"/>
            <p:cNvSpPr/>
            <p:nvPr/>
          </p:nvSpPr>
          <p:spPr>
            <a:xfrm>
              <a:off x="3189665" y="5091384"/>
              <a:ext cx="6253256" cy="45345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使用方便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2601620" y="5017954"/>
              <a:ext cx="564220" cy="56421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/>
                <a:t>04</a:t>
              </a:r>
              <a:endParaRPr kumimoji="1" lang="zh-CN" altLang="en-US" sz="1400" b="1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969920" y="5412996"/>
            <a:ext cx="6841301" cy="593578"/>
            <a:chOff x="2601620" y="5892274"/>
            <a:chExt cx="6841301" cy="593578"/>
          </a:xfrm>
        </p:grpSpPr>
        <p:sp>
          <p:nvSpPr>
            <p:cNvPr id="20" name="矩形 19"/>
            <p:cNvSpPr/>
            <p:nvPr/>
          </p:nvSpPr>
          <p:spPr>
            <a:xfrm>
              <a:off x="3189665" y="5892274"/>
              <a:ext cx="6253256" cy="45345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保持与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RPM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数据库的一致性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2601620" y="5921634"/>
              <a:ext cx="564220" cy="5642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/>
                <a:t>05</a:t>
              </a:r>
              <a:endParaRPr kumimoji="1" lang="zh-CN" altLang="en-US" sz="1400" b="1" dirty="0"/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文本占位符 16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5272050" cy="751809"/>
          </a:xfrm>
        </p:spPr>
        <p:txBody>
          <a:bodyPr/>
          <a:lstStyle/>
          <a:p>
            <a:r>
              <a:rPr lang="zh-CN" altLang="en-US" dirty="0"/>
              <a:t>云平台系统安装基础工作</a:t>
            </a:r>
          </a:p>
        </p:txBody>
      </p:sp>
      <p:sp>
        <p:nvSpPr>
          <p:cNvPr id="34" name="文本占位符 19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5374821" cy="609600"/>
          </a:xfrm>
        </p:spPr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Linux</a:t>
            </a:r>
            <a:r>
              <a:rPr lang="zh-CN" altLang="en-US" dirty="0"/>
              <a:t>相关的操作知识</a:t>
            </a:r>
            <a:r>
              <a:rPr lang="en-US" altLang="zh-CN" dirty="0"/>
              <a:t>—yum</a:t>
            </a:r>
          </a:p>
        </p:txBody>
      </p:sp>
      <p:grpSp>
        <p:nvGrpSpPr>
          <p:cNvPr id="36" name="组合 35"/>
          <p:cNvGrpSpPr/>
          <p:nvPr/>
        </p:nvGrpSpPr>
        <p:grpSpPr>
          <a:xfrm rot="5400000">
            <a:off x="796731" y="5233349"/>
            <a:ext cx="1013742" cy="1549315"/>
            <a:chOff x="1743304" y="1398701"/>
            <a:chExt cx="1818527" cy="2779269"/>
          </a:xfrm>
        </p:grpSpPr>
        <p:sp>
          <p:nvSpPr>
            <p:cNvPr id="37" name="矩形 36"/>
            <p:cNvSpPr/>
            <p:nvPr/>
          </p:nvSpPr>
          <p:spPr>
            <a:xfrm>
              <a:off x="1743304" y="3738399"/>
              <a:ext cx="439571" cy="439571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728223" y="3175875"/>
              <a:ext cx="833608" cy="83360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182877" y="1398701"/>
              <a:ext cx="724465" cy="724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743304" y="2316609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 rot="16200000">
            <a:off x="11007440" y="5400495"/>
            <a:ext cx="744923" cy="759547"/>
            <a:chOff x="1743304" y="1398700"/>
            <a:chExt cx="2144751" cy="2186856"/>
          </a:xfrm>
        </p:grpSpPr>
        <p:sp>
          <p:nvSpPr>
            <p:cNvPr id="46" name="矩形 45"/>
            <p:cNvSpPr/>
            <p:nvPr/>
          </p:nvSpPr>
          <p:spPr>
            <a:xfrm>
              <a:off x="3471253" y="2312225"/>
              <a:ext cx="416802" cy="41680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650020" y="1398700"/>
              <a:ext cx="724465" cy="724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743304" y="2316609"/>
              <a:ext cx="1268947" cy="126894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50141" y="1665773"/>
            <a:ext cx="6253256" cy="5296193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#!/bin/bash</a:t>
            </a:r>
          </a:p>
          <a:p>
            <a:pPr defTabSz="608965">
              <a:lnSpc>
                <a:spcPct val="130000"/>
              </a:lnSpc>
            </a:pPr>
            <a:endParaRPr lang="en-US" altLang="zh-CN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##### 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用户配置区 开始 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######################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将此脚本放在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/root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chmod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+x install_basic.sh; ./install_basic.sh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##### 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用户配置区 结束  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#####################</a:t>
            </a:r>
          </a:p>
          <a:p>
            <a:pPr defTabSz="608965">
              <a:lnSpc>
                <a:spcPct val="130000"/>
              </a:lnSpc>
            </a:pPr>
            <a:endParaRPr lang="en-US" altLang="zh-CN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#--------------------------------------------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基本环境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#--------------------------------------------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hostipaddress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=127.0.0.1</a:t>
            </a:r>
          </a:p>
          <a:p>
            <a:pPr defTabSz="608965">
              <a:lnSpc>
                <a:spcPct val="130000"/>
              </a:lnSpc>
            </a:pPr>
            <a:endParaRPr lang="en-US" altLang="zh-CN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#) 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设定主机名字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hostnamectl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set-hostname controller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&gt;&gt; /</a:t>
            </a: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/hosts &lt;&lt;EOF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#127.0.0.1   localhost </a:t>
            </a: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localhost.localdomain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localhost4 localhost4.localdomain4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#::1         localhost </a:t>
            </a: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localhost.localdomain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localhost6 localhost6.localdomain6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hostipaddress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controller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EOF</a:t>
            </a:r>
          </a:p>
          <a:p>
            <a:pPr defTabSz="608965">
              <a:lnSpc>
                <a:spcPct val="130000"/>
              </a:lnSpc>
            </a:pPr>
            <a:endParaRPr lang="en-US" altLang="zh-CN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#--------------------------------------------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基本环境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禁用防火墙；关闭</a:t>
            </a: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endParaRPr lang="en-US" altLang="zh-CN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#--------------------------------------------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systemctl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stop </a:t>
            </a: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firewalld.service</a:t>
            </a:r>
            <a:endParaRPr lang="en-US" altLang="zh-CN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systemctl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disable </a:t>
            </a: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firewalld.service</a:t>
            </a:r>
            <a:endParaRPr lang="en-US" altLang="zh-CN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systemctl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status </a:t>
            </a: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firewalld.service</a:t>
            </a:r>
            <a:endParaRPr lang="en-US" altLang="zh-CN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9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setenforce</a:t>
            </a: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</a:t>
            </a:r>
          </a:p>
          <a:p>
            <a:pPr defTabSz="608965">
              <a:lnSpc>
                <a:spcPct val="130000"/>
              </a:lnSpc>
            </a:pPr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3"/>
          </p:nvPr>
        </p:nvSpPr>
        <p:spPr>
          <a:xfrm>
            <a:off x="-31486" y="221599"/>
            <a:ext cx="704850" cy="14163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文本占位符 16"/>
          <p:cNvSpPr>
            <a:spLocks noGrp="1"/>
          </p:cNvSpPr>
          <p:nvPr>
            <p:ph type="body" sz="quarter" idx="11"/>
          </p:nvPr>
        </p:nvSpPr>
        <p:spPr>
          <a:xfrm>
            <a:off x="2950141" y="346514"/>
            <a:ext cx="5272050" cy="751809"/>
          </a:xfrm>
        </p:spPr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程序化配置</a:t>
            </a:r>
          </a:p>
        </p:txBody>
      </p:sp>
      <p:sp>
        <p:nvSpPr>
          <p:cNvPr id="34" name="文本占位符 19"/>
          <p:cNvSpPr>
            <a:spLocks noGrp="1"/>
          </p:cNvSpPr>
          <p:nvPr>
            <p:ph type="body" sz="quarter" idx="15"/>
          </p:nvPr>
        </p:nvSpPr>
        <p:spPr>
          <a:xfrm>
            <a:off x="2956379" y="921939"/>
            <a:ext cx="5374821" cy="609600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256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61"/>
          <p:cNvSpPr>
            <a:spLocks noChangeArrowheads="1"/>
          </p:cNvSpPr>
          <p:nvPr/>
        </p:nvSpPr>
        <p:spPr bwMode="auto">
          <a:xfrm>
            <a:off x="6462600" y="2402512"/>
            <a:ext cx="45101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spc="3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超细黑简体"/>
              </a:rPr>
              <a:t>keystone</a:t>
            </a:r>
            <a:r>
              <a:rPr lang="zh-CN" altLang="en-US" sz="2800" b="1" spc="3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超细黑简体"/>
              </a:rPr>
              <a:t>管理认证用户</a:t>
            </a:r>
          </a:p>
        </p:txBody>
      </p:sp>
      <p:sp>
        <p:nvSpPr>
          <p:cNvPr id="17" name="矩形 16"/>
          <p:cNvSpPr/>
          <p:nvPr/>
        </p:nvSpPr>
        <p:spPr>
          <a:xfrm>
            <a:off x="4500486" y="1352729"/>
            <a:ext cx="1872208" cy="15121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8" name="文本框 39"/>
          <p:cNvSpPr txBox="1"/>
          <p:nvPr/>
        </p:nvSpPr>
        <p:spPr>
          <a:xfrm>
            <a:off x="5467295" y="2174710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0"/>
          <p:cNvSpPr txBox="1"/>
          <p:nvPr/>
        </p:nvSpPr>
        <p:spPr>
          <a:xfrm>
            <a:off x="4888865" y="24965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</a:p>
        </p:txBody>
      </p:sp>
      <p:sp>
        <p:nvSpPr>
          <p:cNvPr id="20" name="文本框 61"/>
          <p:cNvSpPr>
            <a:spLocks noChangeArrowheads="1"/>
          </p:cNvSpPr>
          <p:nvPr/>
        </p:nvSpPr>
        <p:spPr bwMode="auto">
          <a:xfrm>
            <a:off x="7523630" y="4608081"/>
            <a:ext cx="358887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spc="300" dirty="0">
                <a:solidFill>
                  <a:srgbClr val="37CB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超细黑简体"/>
              </a:rPr>
              <a:t>创建租户、用户并绑定用户权限</a:t>
            </a:r>
          </a:p>
          <a:p>
            <a:pPr eaLnBrk="1" hangingPunct="1"/>
            <a:endParaRPr lang="zh-CN" altLang="en-US" sz="2800" b="1" spc="300" dirty="0">
              <a:solidFill>
                <a:srgbClr val="37CB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超细黑简体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79986" y="3590741"/>
            <a:ext cx="1872208" cy="1512168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70"/>
          <p:cNvSpPr txBox="1"/>
          <p:nvPr/>
        </p:nvSpPr>
        <p:spPr>
          <a:xfrm>
            <a:off x="6492210" y="4405146"/>
            <a:ext cx="944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1"/>
          <p:cNvSpPr txBox="1"/>
          <p:nvPr/>
        </p:nvSpPr>
        <p:spPr>
          <a:xfrm>
            <a:off x="5913780" y="4727030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</a:p>
        </p:txBody>
      </p:sp>
      <p:sp>
        <p:nvSpPr>
          <p:cNvPr id="24" name="文本框 76"/>
          <p:cNvSpPr txBox="1"/>
          <p:nvPr/>
        </p:nvSpPr>
        <p:spPr>
          <a:xfrm>
            <a:off x="1691333" y="4023040"/>
            <a:ext cx="203132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身份认证服务</a:t>
            </a: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91333" y="3192043"/>
            <a:ext cx="179568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C:\Users\zm\Desktop\os组件结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-229235"/>
            <a:ext cx="8942070" cy="6823710"/>
          </a:xfrm>
          <a:prstGeom prst="rect">
            <a:avLst/>
          </a:prstGeom>
          <a:ln>
            <a:noFill/>
          </a:ln>
          <a:effectLst>
            <a:outerShdw blurRad="152400" dist="38100" dir="2700000" algn="tl" rotWithShape="0">
              <a:srgbClr val="333333">
                <a:alpha val="2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 167"/>
          <p:cNvSpPr/>
          <p:nvPr/>
        </p:nvSpPr>
        <p:spPr>
          <a:xfrm>
            <a:off x="461645" y="2384425"/>
            <a:ext cx="998220" cy="20910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>
                <a:solidFill>
                  <a:schemeClr val="tx1"/>
                </a:solidFill>
              </a:rPr>
              <a:t>初识云计算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chemeClr val="tx1"/>
                </a:solidFill>
              </a:rPr>
              <a:t>使用华为云、</a:t>
            </a:r>
            <a:r>
              <a:rPr lang="en-US" altLang="zh-CN">
                <a:solidFill>
                  <a:schemeClr val="tx1"/>
                </a:solidFill>
              </a:rPr>
              <a:t>Vultr...</a:t>
            </a:r>
          </a:p>
        </p:txBody>
      </p:sp>
      <p:sp>
        <p:nvSpPr>
          <p:cNvPr id="24" name=" 167"/>
          <p:cNvSpPr/>
          <p:nvPr/>
        </p:nvSpPr>
        <p:spPr>
          <a:xfrm>
            <a:off x="2045970" y="4221480"/>
            <a:ext cx="756920" cy="11233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Linux</a:t>
            </a:r>
            <a:r>
              <a:rPr lang="zh-CN" dirty="0">
                <a:solidFill>
                  <a:schemeClr val="tx1"/>
                </a:solidFill>
              </a:rPr>
              <a:t>基础</a:t>
            </a:r>
            <a:endParaRPr lang="zh-CN" altLang="zh-CN" dirty="0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24865" y="1946910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一</a:t>
            </a:r>
          </a:p>
        </p:txBody>
      </p:sp>
      <p:sp>
        <p:nvSpPr>
          <p:cNvPr id="27" name="椭圆 26"/>
          <p:cNvSpPr/>
          <p:nvPr/>
        </p:nvSpPr>
        <p:spPr>
          <a:xfrm>
            <a:off x="2259330" y="3756025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二</a:t>
            </a:r>
          </a:p>
        </p:txBody>
      </p:sp>
      <p:sp>
        <p:nvSpPr>
          <p:cNvPr id="28" name="椭圆 27"/>
          <p:cNvSpPr/>
          <p:nvPr/>
        </p:nvSpPr>
        <p:spPr>
          <a:xfrm>
            <a:off x="4756785" y="106680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三</a:t>
            </a:r>
          </a:p>
        </p:txBody>
      </p:sp>
      <p:sp>
        <p:nvSpPr>
          <p:cNvPr id="29" name="椭圆 28"/>
          <p:cNvSpPr/>
          <p:nvPr/>
        </p:nvSpPr>
        <p:spPr>
          <a:xfrm>
            <a:off x="9120505" y="5245100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四</a:t>
            </a:r>
          </a:p>
        </p:txBody>
      </p:sp>
      <p:cxnSp>
        <p:nvCxnSpPr>
          <p:cNvPr id="30" name="直接箭头连接符 29"/>
          <p:cNvCxnSpPr>
            <a:stCxn id="26" idx="6"/>
            <a:endCxn id="27" idx="2"/>
          </p:cNvCxnSpPr>
          <p:nvPr/>
        </p:nvCxnSpPr>
        <p:spPr>
          <a:xfrm>
            <a:off x="1155700" y="2118995"/>
            <a:ext cx="1103630" cy="1809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2414905" y="2851785"/>
            <a:ext cx="1905" cy="805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6"/>
            <a:endCxn id="29" idx="1"/>
          </p:cNvCxnSpPr>
          <p:nvPr/>
        </p:nvCxnSpPr>
        <p:spPr>
          <a:xfrm>
            <a:off x="5087620" y="278765"/>
            <a:ext cx="4081145" cy="5016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087620" y="2402840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七</a:t>
            </a:r>
          </a:p>
        </p:txBody>
      </p:sp>
      <p:sp>
        <p:nvSpPr>
          <p:cNvPr id="34" name="椭圆 33"/>
          <p:cNvSpPr/>
          <p:nvPr/>
        </p:nvSpPr>
        <p:spPr>
          <a:xfrm>
            <a:off x="9145270" y="4005580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五</a:t>
            </a:r>
          </a:p>
        </p:txBody>
      </p:sp>
      <p:sp>
        <p:nvSpPr>
          <p:cNvPr id="35" name="椭圆 34"/>
          <p:cNvSpPr/>
          <p:nvPr/>
        </p:nvSpPr>
        <p:spPr>
          <a:xfrm>
            <a:off x="6248400" y="4049395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六</a:t>
            </a:r>
          </a:p>
        </p:txBody>
      </p:sp>
      <p:sp>
        <p:nvSpPr>
          <p:cNvPr id="36" name="椭圆 35"/>
          <p:cNvSpPr/>
          <p:nvPr/>
        </p:nvSpPr>
        <p:spPr>
          <a:xfrm>
            <a:off x="7585710" y="2479040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八</a:t>
            </a:r>
          </a:p>
        </p:txBody>
      </p:sp>
      <p:sp>
        <p:nvSpPr>
          <p:cNvPr id="37" name="椭圆 36"/>
          <p:cNvSpPr/>
          <p:nvPr/>
        </p:nvSpPr>
        <p:spPr>
          <a:xfrm>
            <a:off x="10889615" y="2822575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十</a:t>
            </a:r>
          </a:p>
        </p:txBody>
      </p:sp>
      <p:sp>
        <p:nvSpPr>
          <p:cNvPr id="38" name="椭圆 37"/>
          <p:cNvSpPr/>
          <p:nvPr/>
        </p:nvSpPr>
        <p:spPr>
          <a:xfrm>
            <a:off x="4246880" y="3011170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九</a:t>
            </a:r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9317990" y="4464050"/>
            <a:ext cx="0" cy="66929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4" idx="2"/>
            <a:endCxn id="35" idx="6"/>
          </p:cNvCxnSpPr>
          <p:nvPr/>
        </p:nvCxnSpPr>
        <p:spPr>
          <a:xfrm flipH="1">
            <a:off x="6579235" y="4177665"/>
            <a:ext cx="2566035" cy="4381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5" idx="1"/>
            <a:endCxn id="33" idx="5"/>
          </p:cNvCxnSpPr>
          <p:nvPr/>
        </p:nvCxnSpPr>
        <p:spPr>
          <a:xfrm flipH="1" flipV="1">
            <a:off x="5370195" y="2696210"/>
            <a:ext cx="926465" cy="140335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36" idx="2"/>
          </p:cNvCxnSpPr>
          <p:nvPr/>
        </p:nvCxnSpPr>
        <p:spPr>
          <a:xfrm>
            <a:off x="5578475" y="2609850"/>
            <a:ext cx="2007235" cy="4127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67"/>
          <p:cNvSpPr/>
          <p:nvPr/>
        </p:nvSpPr>
        <p:spPr>
          <a:xfrm>
            <a:off x="2044065" y="1308735"/>
            <a:ext cx="756920" cy="11233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chemeClr val="tx1"/>
                </a:solidFill>
              </a:rPr>
              <a:t>基本环境</a:t>
            </a:r>
          </a:p>
        </p:txBody>
      </p:sp>
      <p:sp>
        <p:nvSpPr>
          <p:cNvPr id="44" name="椭圆 43"/>
          <p:cNvSpPr/>
          <p:nvPr/>
        </p:nvSpPr>
        <p:spPr>
          <a:xfrm>
            <a:off x="2259330" y="2479040"/>
            <a:ext cx="330835" cy="34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二</a:t>
            </a:r>
          </a:p>
        </p:txBody>
      </p:sp>
      <p:cxnSp>
        <p:nvCxnSpPr>
          <p:cNvPr id="45" name="直接箭头连接符 44"/>
          <p:cNvCxnSpPr>
            <a:stCxn id="44" idx="6"/>
            <a:endCxn id="28" idx="2"/>
          </p:cNvCxnSpPr>
          <p:nvPr/>
        </p:nvCxnSpPr>
        <p:spPr>
          <a:xfrm flipV="1">
            <a:off x="2590165" y="278765"/>
            <a:ext cx="2166620" cy="2372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971548"/>
          </a:xfrm>
        </p:spPr>
        <p:txBody>
          <a:bodyPr/>
          <a:lstStyle/>
          <a:p>
            <a:r>
              <a:rPr lang="zh-CN" altLang="en-US" dirty="0"/>
              <a:t>学习目标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5181606" y="2508676"/>
            <a:ext cx="5405967" cy="5256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了解</a:t>
            </a:r>
            <a:r>
              <a:rPr lang="en-US" altLang="zh-CN" dirty="0"/>
              <a:t>Keystone</a:t>
            </a:r>
            <a:r>
              <a:rPr lang="zh-CN" altLang="en-US" dirty="0"/>
              <a:t>的基本概念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181606" y="3256640"/>
            <a:ext cx="5405967" cy="5256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理解</a:t>
            </a:r>
            <a:r>
              <a:rPr lang="en-US" altLang="zh-CN" dirty="0"/>
              <a:t>Keystone</a:t>
            </a:r>
            <a:r>
              <a:rPr lang="zh-CN" altLang="en-US" dirty="0"/>
              <a:t>的服务流程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181606" y="4004604"/>
            <a:ext cx="5405967" cy="5256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掌握项目、用户的不同创建方法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>
          <a:xfrm>
            <a:off x="5181606" y="4752568"/>
            <a:ext cx="5405967" cy="5256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掌握</a:t>
            </a:r>
            <a:r>
              <a:rPr lang="en-US" altLang="zh-CN" dirty="0"/>
              <a:t>Keystone</a:t>
            </a:r>
            <a:r>
              <a:rPr dirty="0"/>
              <a:t>基本使用方法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蓝色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0F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2593</Words>
  <Application>Microsoft Office PowerPoint</Application>
  <PresentationFormat>宽屏</PresentationFormat>
  <Paragraphs>391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Lucida Grande</vt:lpstr>
      <vt:lpstr>Microsoft YaHei UI</vt:lpstr>
      <vt:lpstr>宋体</vt:lpstr>
      <vt:lpstr>微软雅黑</vt:lpstr>
      <vt:lpstr>Arial</vt:lpstr>
      <vt:lpstr>Calibri</vt:lpstr>
      <vt:lpstr>Calibri Light</vt:lpstr>
      <vt:lpstr>Consolas</vt:lpstr>
      <vt:lpstr>Segoe UI Semilight</vt:lpstr>
      <vt:lpstr>Wingdings</vt:lpstr>
      <vt:lpstr>Office 主题</vt:lpstr>
      <vt:lpstr>1_Office 主题</vt:lpstr>
      <vt:lpstr>PowerPoint 演示文稿</vt:lpstr>
      <vt:lpstr>PowerPoint 演示文稿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云计算和云计算基础架构平台介绍  南京第五十五所技术开发有限公司 宋学永 于奎伟 程然</dc:title>
  <dc:creator>soongxueyong</dc:creator>
  <cp:lastModifiedBy>Zhi</cp:lastModifiedBy>
  <cp:revision>735</cp:revision>
  <dcterms:created xsi:type="dcterms:W3CDTF">2019-02-19T15:11:00Z</dcterms:created>
  <dcterms:modified xsi:type="dcterms:W3CDTF">2021-04-05T16:22:58Z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